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825" r:id="rId2"/>
    <p:sldId id="999" r:id="rId3"/>
    <p:sldId id="1587" r:id="rId4"/>
    <p:sldId id="1588" r:id="rId5"/>
    <p:sldId id="1642" r:id="rId6"/>
    <p:sldId id="1643" r:id="rId7"/>
    <p:sldId id="1645" r:id="rId8"/>
    <p:sldId id="1589" r:id="rId9"/>
    <p:sldId id="1646" r:id="rId10"/>
    <p:sldId id="1590" r:id="rId11"/>
    <p:sldId id="1591" r:id="rId12"/>
    <p:sldId id="1592" r:id="rId13"/>
    <p:sldId id="1593" r:id="rId14"/>
    <p:sldId id="1647" r:id="rId15"/>
    <p:sldId id="1594" r:id="rId16"/>
    <p:sldId id="1595" r:id="rId17"/>
    <p:sldId id="1597" r:id="rId18"/>
    <p:sldId id="1598" r:id="rId19"/>
    <p:sldId id="1599" r:id="rId20"/>
    <p:sldId id="1648" r:id="rId21"/>
    <p:sldId id="1600" r:id="rId22"/>
    <p:sldId id="1601" r:id="rId23"/>
    <p:sldId id="1602" r:id="rId24"/>
    <p:sldId id="1603" r:id="rId25"/>
    <p:sldId id="1604" r:id="rId26"/>
    <p:sldId id="1605" r:id="rId27"/>
    <p:sldId id="1606" r:id="rId28"/>
    <p:sldId id="1607" r:id="rId29"/>
    <p:sldId id="1608" r:id="rId30"/>
    <p:sldId id="1609" r:id="rId31"/>
    <p:sldId id="1610" r:id="rId32"/>
    <p:sldId id="1611" r:id="rId33"/>
    <p:sldId id="1612" r:id="rId34"/>
    <p:sldId id="1613" r:id="rId35"/>
    <p:sldId id="1614" r:id="rId36"/>
    <p:sldId id="1615" r:id="rId37"/>
    <p:sldId id="1616" r:id="rId38"/>
    <p:sldId id="1617" r:id="rId39"/>
    <p:sldId id="1618" r:id="rId40"/>
    <p:sldId id="1619" r:id="rId41"/>
    <p:sldId id="1620" r:id="rId42"/>
    <p:sldId id="1621" r:id="rId43"/>
    <p:sldId id="1622" r:id="rId44"/>
    <p:sldId id="1623" r:id="rId45"/>
    <p:sldId id="1624" r:id="rId46"/>
    <p:sldId id="1625" r:id="rId47"/>
    <p:sldId id="1626" r:id="rId48"/>
    <p:sldId id="1627" r:id="rId49"/>
    <p:sldId id="1628" r:id="rId50"/>
    <p:sldId id="1629" r:id="rId51"/>
    <p:sldId id="1630" r:id="rId52"/>
    <p:sldId id="1631" r:id="rId53"/>
    <p:sldId id="1632" r:id="rId54"/>
    <p:sldId id="1633" r:id="rId55"/>
    <p:sldId id="1634" r:id="rId56"/>
    <p:sldId id="1635" r:id="rId57"/>
    <p:sldId id="1649" r:id="rId58"/>
    <p:sldId id="1650" r:id="rId59"/>
    <p:sldId id="1651" r:id="rId60"/>
    <p:sldId id="1652" r:id="rId61"/>
    <p:sldId id="1636" r:id="rId62"/>
    <p:sldId id="1637" r:id="rId63"/>
    <p:sldId id="1638" r:id="rId64"/>
    <p:sldId id="1639" r:id="rId65"/>
    <p:sldId id="1640" r:id="rId66"/>
    <p:sldId id="1641" r:id="rId67"/>
    <p:sldId id="1653" r:id="rId68"/>
    <p:sldId id="1654" r:id="rId69"/>
    <p:sldId id="1655" r:id="rId70"/>
    <p:sldId id="1656" r:id="rId71"/>
    <p:sldId id="1657" r:id="rId72"/>
    <p:sldId id="1658" r:id="rId73"/>
    <p:sldId id="1659" r:id="rId74"/>
    <p:sldId id="1660" r:id="rId7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10" autoAdjust="0"/>
    <p:restoredTop sz="94624" autoAdjust="0"/>
  </p:normalViewPr>
  <p:slideViewPr>
    <p:cSldViewPr>
      <p:cViewPr>
        <p:scale>
          <a:sx n="71" d="100"/>
          <a:sy n="71" d="100"/>
        </p:scale>
        <p:origin x="-450" y="-624"/>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2014/04/27</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7810" name="Rectangle 7"/>
          <p:cNvSpPr>
            <a:spLocks noGrp="1" noChangeArrowheads="1"/>
          </p:cNvSpPr>
          <p:nvPr>
            <p:ph type="sldNum" sz="quarter"/>
          </p:nvPr>
        </p:nvSpPr>
        <p:spPr>
          <a:noFill/>
        </p:spPr>
        <p:txBody>
          <a:bodyPr/>
          <a:lstStyle/>
          <a:p>
            <a:fld id="{10EC4F14-D0B9-4E14-8CB8-9CCBF7EFE000}" type="slidenum">
              <a:rPr lang="en-US" smtClean="0"/>
              <a:pPr/>
              <a:t>8</a:t>
            </a:fld>
            <a:endParaRPr lang="en-US" smtClean="0"/>
          </a:p>
        </p:txBody>
      </p:sp>
      <p:sp>
        <p:nvSpPr>
          <p:cNvPr id="24781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4781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7810" name="Rectangle 7"/>
          <p:cNvSpPr>
            <a:spLocks noGrp="1" noChangeArrowheads="1"/>
          </p:cNvSpPr>
          <p:nvPr>
            <p:ph type="sldNum" sz="quarter"/>
          </p:nvPr>
        </p:nvSpPr>
        <p:spPr>
          <a:noFill/>
        </p:spPr>
        <p:txBody>
          <a:bodyPr/>
          <a:lstStyle/>
          <a:p>
            <a:fld id="{10EC4F14-D0B9-4E14-8CB8-9CCBF7EFE000}" type="slidenum">
              <a:rPr lang="en-US" smtClean="0"/>
              <a:pPr/>
              <a:t>9</a:t>
            </a:fld>
            <a:endParaRPr lang="en-US" smtClean="0"/>
          </a:p>
        </p:txBody>
      </p:sp>
      <p:sp>
        <p:nvSpPr>
          <p:cNvPr id="24781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4781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8834" name="Rectangle 7"/>
          <p:cNvSpPr>
            <a:spLocks noGrp="1" noChangeArrowheads="1"/>
          </p:cNvSpPr>
          <p:nvPr>
            <p:ph type="sldNum" sz="quarter"/>
          </p:nvPr>
        </p:nvSpPr>
        <p:spPr>
          <a:noFill/>
        </p:spPr>
        <p:txBody>
          <a:bodyPr/>
          <a:lstStyle/>
          <a:p>
            <a:fld id="{67C93676-FD63-4D9F-8536-E870D0070C66}" type="slidenum">
              <a:rPr lang="en-US" smtClean="0"/>
              <a:pPr/>
              <a:t>10</a:t>
            </a:fld>
            <a:endParaRPr lang="en-US" smtClean="0"/>
          </a:p>
        </p:txBody>
      </p:sp>
      <p:sp>
        <p:nvSpPr>
          <p:cNvPr id="24883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48836"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9858" name="Rectangle 7"/>
          <p:cNvSpPr>
            <a:spLocks noGrp="1" noChangeArrowheads="1"/>
          </p:cNvSpPr>
          <p:nvPr>
            <p:ph type="sldNum" sz="quarter"/>
          </p:nvPr>
        </p:nvSpPr>
        <p:spPr>
          <a:noFill/>
        </p:spPr>
        <p:txBody>
          <a:bodyPr/>
          <a:lstStyle/>
          <a:p>
            <a:fld id="{676F5E65-AB27-4476-810A-AA826A6B9A69}" type="slidenum">
              <a:rPr lang="en-US" smtClean="0"/>
              <a:pPr/>
              <a:t>11</a:t>
            </a:fld>
            <a:endParaRPr lang="en-US" smtClean="0"/>
          </a:p>
        </p:txBody>
      </p:sp>
      <p:sp>
        <p:nvSpPr>
          <p:cNvPr id="24985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4986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7"/>
          <p:cNvSpPr>
            <a:spLocks noGrp="1" noChangeArrowheads="1"/>
          </p:cNvSpPr>
          <p:nvPr>
            <p:ph type="sldNum" sz="quarter"/>
          </p:nvPr>
        </p:nvSpPr>
        <p:spPr>
          <a:noFill/>
        </p:spPr>
        <p:txBody>
          <a:bodyPr/>
          <a:lstStyle/>
          <a:p>
            <a:fld id="{2AAA6B6C-6302-4CD4-8261-FA6601CA3DAB}" type="slidenum">
              <a:rPr lang="en-US" smtClean="0"/>
              <a:pPr/>
              <a:t>12</a:t>
            </a:fld>
            <a:endParaRPr lang="en-US" smtClean="0"/>
          </a:p>
        </p:txBody>
      </p:sp>
      <p:sp>
        <p:nvSpPr>
          <p:cNvPr id="25088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5088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3650" name="Rectangle 7"/>
          <p:cNvSpPr>
            <a:spLocks noGrp="1" noChangeArrowheads="1"/>
          </p:cNvSpPr>
          <p:nvPr>
            <p:ph type="sldNum" sz="quarter"/>
          </p:nvPr>
        </p:nvSpPr>
        <p:spPr>
          <a:noFill/>
        </p:spPr>
        <p:txBody>
          <a:bodyPr/>
          <a:lstStyle/>
          <a:p>
            <a:fld id="{C61B1215-0FEB-4850-885F-CCEF89C3726D}" type="slidenum">
              <a:rPr lang="en-US" smtClean="0"/>
              <a:pPr/>
              <a:t>13</a:t>
            </a:fld>
            <a:endParaRPr lang="en-US" smtClean="0"/>
          </a:p>
        </p:txBody>
      </p:sp>
      <p:sp>
        <p:nvSpPr>
          <p:cNvPr id="28365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365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5698" name="Rectangle 7"/>
          <p:cNvSpPr>
            <a:spLocks noGrp="1" noChangeArrowheads="1"/>
          </p:cNvSpPr>
          <p:nvPr>
            <p:ph type="sldNum" sz="quarter"/>
          </p:nvPr>
        </p:nvSpPr>
        <p:spPr>
          <a:noFill/>
        </p:spPr>
        <p:txBody>
          <a:bodyPr/>
          <a:lstStyle/>
          <a:p>
            <a:fld id="{AB5EA86D-3762-4DB1-99A6-8E3CD08DEBC0}" type="slidenum">
              <a:rPr lang="en-US" smtClean="0"/>
              <a:pPr/>
              <a:t>14</a:t>
            </a:fld>
            <a:endParaRPr lang="en-US" smtClean="0"/>
          </a:p>
        </p:txBody>
      </p:sp>
      <p:sp>
        <p:nvSpPr>
          <p:cNvPr id="28569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570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5698" name="Rectangle 7"/>
          <p:cNvSpPr>
            <a:spLocks noGrp="1" noChangeArrowheads="1"/>
          </p:cNvSpPr>
          <p:nvPr>
            <p:ph type="sldNum" sz="quarter"/>
          </p:nvPr>
        </p:nvSpPr>
        <p:spPr>
          <a:noFill/>
        </p:spPr>
        <p:txBody>
          <a:bodyPr/>
          <a:lstStyle/>
          <a:p>
            <a:fld id="{AB5EA86D-3762-4DB1-99A6-8E3CD08DEBC0}" type="slidenum">
              <a:rPr lang="en-US" smtClean="0"/>
              <a:pPr/>
              <a:t>15</a:t>
            </a:fld>
            <a:endParaRPr lang="en-US" smtClean="0"/>
          </a:p>
        </p:txBody>
      </p:sp>
      <p:sp>
        <p:nvSpPr>
          <p:cNvPr id="28569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570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22" name="Rectangle 7"/>
          <p:cNvSpPr>
            <a:spLocks noGrp="1" noChangeArrowheads="1"/>
          </p:cNvSpPr>
          <p:nvPr>
            <p:ph type="sldNum" sz="quarter"/>
          </p:nvPr>
        </p:nvSpPr>
        <p:spPr>
          <a:noFill/>
        </p:spPr>
        <p:txBody>
          <a:bodyPr/>
          <a:lstStyle/>
          <a:p>
            <a:fld id="{208A2867-067F-4AA3-AC34-903A7AEBB81F}" type="slidenum">
              <a:rPr lang="en-US" smtClean="0"/>
              <a:pPr/>
              <a:t>16</a:t>
            </a:fld>
            <a:endParaRPr lang="en-US" smtClean="0"/>
          </a:p>
        </p:txBody>
      </p:sp>
      <p:sp>
        <p:nvSpPr>
          <p:cNvPr id="28672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672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794" name="Rectangle 7"/>
          <p:cNvSpPr>
            <a:spLocks noGrp="1" noChangeArrowheads="1"/>
          </p:cNvSpPr>
          <p:nvPr>
            <p:ph type="sldNum" sz="quarter"/>
          </p:nvPr>
        </p:nvSpPr>
        <p:spPr>
          <a:noFill/>
        </p:spPr>
        <p:txBody>
          <a:bodyPr/>
          <a:lstStyle/>
          <a:p>
            <a:fld id="{ECD1F4C4-D327-4AAC-95CA-42A1911AC6E6}" type="slidenum">
              <a:rPr lang="en-US" smtClean="0"/>
              <a:pPr/>
              <a:t>17</a:t>
            </a:fld>
            <a:endParaRPr lang="en-US" smtClean="0"/>
          </a:p>
        </p:txBody>
      </p:sp>
      <p:sp>
        <p:nvSpPr>
          <p:cNvPr id="28979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9796"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3410" name="Rectangle 7"/>
          <p:cNvSpPr>
            <a:spLocks noGrp="1" noChangeArrowheads="1"/>
          </p:cNvSpPr>
          <p:nvPr>
            <p:ph type="sldNum" sz="quarter"/>
          </p:nvPr>
        </p:nvSpPr>
        <p:spPr>
          <a:noFill/>
        </p:spPr>
        <p:txBody>
          <a:bodyPr/>
          <a:lstStyle/>
          <a:p>
            <a:fld id="{1A66E22D-2E2E-4D88-8D77-A9DDE5892F5C}" type="slidenum">
              <a:rPr lang="en-US" smtClean="0"/>
              <a:pPr/>
              <a:t>18</a:t>
            </a:fld>
            <a:endParaRPr lang="en-US" smtClean="0"/>
          </a:p>
        </p:txBody>
      </p:sp>
      <p:sp>
        <p:nvSpPr>
          <p:cNvPr id="27341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7341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482" name="Rectangle 7"/>
          <p:cNvSpPr>
            <a:spLocks noGrp="1" noChangeArrowheads="1"/>
          </p:cNvSpPr>
          <p:nvPr>
            <p:ph type="sldNum" sz="quarter"/>
          </p:nvPr>
        </p:nvSpPr>
        <p:spPr>
          <a:noFill/>
        </p:spPr>
        <p:txBody>
          <a:bodyPr/>
          <a:lstStyle/>
          <a:p>
            <a:fld id="{D2389CAF-2EC8-490D-9396-71F6E8AB749D}" type="slidenum">
              <a:rPr lang="en-US" smtClean="0"/>
              <a:pPr/>
              <a:t>19</a:t>
            </a:fld>
            <a:endParaRPr lang="en-US" smtClean="0"/>
          </a:p>
        </p:txBody>
      </p:sp>
      <p:sp>
        <p:nvSpPr>
          <p:cNvPr id="27648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7648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8530" name="Rectangle 7"/>
          <p:cNvSpPr>
            <a:spLocks noGrp="1" noChangeArrowheads="1"/>
          </p:cNvSpPr>
          <p:nvPr>
            <p:ph type="sldNum" sz="quarter"/>
          </p:nvPr>
        </p:nvSpPr>
        <p:spPr>
          <a:noFill/>
        </p:spPr>
        <p:txBody>
          <a:bodyPr/>
          <a:lstStyle/>
          <a:p>
            <a:fld id="{B63735AB-C85B-440B-A16A-0ADCDF2727FD}" type="slidenum">
              <a:rPr lang="en-US" smtClean="0"/>
              <a:pPr/>
              <a:t>21</a:t>
            </a:fld>
            <a:endParaRPr lang="en-US" smtClean="0"/>
          </a:p>
        </p:txBody>
      </p:sp>
      <p:sp>
        <p:nvSpPr>
          <p:cNvPr id="27853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7853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1602" name="Rectangle 7"/>
          <p:cNvSpPr>
            <a:spLocks noGrp="1" noChangeArrowheads="1"/>
          </p:cNvSpPr>
          <p:nvPr>
            <p:ph type="sldNum" sz="quarter"/>
          </p:nvPr>
        </p:nvSpPr>
        <p:spPr>
          <a:noFill/>
        </p:spPr>
        <p:txBody>
          <a:bodyPr/>
          <a:lstStyle/>
          <a:p>
            <a:fld id="{AD68D79E-8381-4174-B7A6-4CE49610085E}" type="slidenum">
              <a:rPr lang="en-US" smtClean="0"/>
              <a:pPr/>
              <a:t>22</a:t>
            </a:fld>
            <a:endParaRPr lang="en-US" smtClean="0"/>
          </a:p>
        </p:txBody>
      </p:sp>
      <p:sp>
        <p:nvSpPr>
          <p:cNvPr id="28160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8160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2978" name="Rectangle 7"/>
          <p:cNvSpPr>
            <a:spLocks noGrp="1" noChangeArrowheads="1"/>
          </p:cNvSpPr>
          <p:nvPr>
            <p:ph type="sldNum" sz="quarter"/>
          </p:nvPr>
        </p:nvSpPr>
        <p:spPr>
          <a:noFill/>
        </p:spPr>
        <p:txBody>
          <a:bodyPr/>
          <a:lstStyle/>
          <a:p>
            <a:fld id="{104F1FA3-799A-4654-A1F1-DF0A9944BAD1}" type="slidenum">
              <a:rPr lang="en-US" smtClean="0"/>
              <a:pPr/>
              <a:t>23</a:t>
            </a:fld>
            <a:endParaRPr lang="en-US" smtClean="0"/>
          </a:p>
        </p:txBody>
      </p:sp>
      <p:sp>
        <p:nvSpPr>
          <p:cNvPr id="38297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8298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8098" name="Rectangle 7"/>
          <p:cNvSpPr>
            <a:spLocks noGrp="1" noChangeArrowheads="1"/>
          </p:cNvSpPr>
          <p:nvPr>
            <p:ph type="sldNum" sz="quarter"/>
          </p:nvPr>
        </p:nvSpPr>
        <p:spPr>
          <a:noFill/>
        </p:spPr>
        <p:txBody>
          <a:bodyPr/>
          <a:lstStyle/>
          <a:p>
            <a:fld id="{B0501845-8779-416A-A281-2B9C4CA8C5DF}" type="slidenum">
              <a:rPr lang="en-US" smtClean="0"/>
              <a:pPr/>
              <a:t>24</a:t>
            </a:fld>
            <a:endParaRPr lang="en-US" smtClean="0"/>
          </a:p>
        </p:txBody>
      </p:sp>
      <p:sp>
        <p:nvSpPr>
          <p:cNvPr id="388099" name="Rectangle 1"/>
          <p:cNvSpPr>
            <a:spLocks noGrp="1" noRot="1" noChangeAspect="1" noChangeArrowheads="1" noTextEdit="1"/>
          </p:cNvSpPr>
          <p:nvPr>
            <p:ph type="sldImg"/>
          </p:nvPr>
        </p:nvSpPr>
        <p:spPr>
          <a:xfrm>
            <a:off x="1143000" y="685800"/>
            <a:ext cx="4572000" cy="3429000"/>
          </a:xfrm>
          <a:ln/>
        </p:spPr>
      </p:sp>
      <p:sp>
        <p:nvSpPr>
          <p:cNvPr id="388100"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5026" name="Rectangle 7"/>
          <p:cNvSpPr>
            <a:spLocks noGrp="1" noChangeArrowheads="1"/>
          </p:cNvSpPr>
          <p:nvPr>
            <p:ph type="sldNum" sz="quarter"/>
          </p:nvPr>
        </p:nvSpPr>
        <p:spPr>
          <a:noFill/>
        </p:spPr>
        <p:txBody>
          <a:bodyPr/>
          <a:lstStyle/>
          <a:p>
            <a:fld id="{31A64EC0-ED32-4B4B-9B6F-F3FE191D3AC2}" type="slidenum">
              <a:rPr lang="en-US" smtClean="0"/>
              <a:pPr/>
              <a:t>25</a:t>
            </a:fld>
            <a:endParaRPr lang="en-US" smtClean="0"/>
          </a:p>
        </p:txBody>
      </p:sp>
      <p:sp>
        <p:nvSpPr>
          <p:cNvPr id="385027" name="Rectangle 1"/>
          <p:cNvSpPr>
            <a:spLocks noGrp="1" noRot="1" noChangeAspect="1" noChangeArrowheads="1" noTextEdit="1"/>
          </p:cNvSpPr>
          <p:nvPr>
            <p:ph type="sldImg"/>
          </p:nvPr>
        </p:nvSpPr>
        <p:spPr>
          <a:xfrm>
            <a:off x="1143000" y="685800"/>
            <a:ext cx="4572000" cy="3429000"/>
          </a:xfrm>
          <a:ln/>
        </p:spPr>
      </p:sp>
      <p:sp>
        <p:nvSpPr>
          <p:cNvPr id="38502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1170" name="Rectangle 7"/>
          <p:cNvSpPr>
            <a:spLocks noGrp="1" noChangeArrowheads="1"/>
          </p:cNvSpPr>
          <p:nvPr>
            <p:ph type="sldNum" sz="quarter"/>
          </p:nvPr>
        </p:nvSpPr>
        <p:spPr>
          <a:noFill/>
        </p:spPr>
        <p:txBody>
          <a:bodyPr/>
          <a:lstStyle/>
          <a:p>
            <a:fld id="{4AC65C65-1DE0-452B-9EE8-E600BEC92BB8}" type="slidenum">
              <a:rPr lang="en-US" smtClean="0"/>
              <a:pPr/>
              <a:t>26</a:t>
            </a:fld>
            <a:endParaRPr lang="en-US" smtClean="0"/>
          </a:p>
        </p:txBody>
      </p:sp>
      <p:sp>
        <p:nvSpPr>
          <p:cNvPr id="391171" name="Rectangle 1"/>
          <p:cNvSpPr>
            <a:spLocks noGrp="1" noRot="1" noChangeAspect="1" noChangeArrowheads="1" noTextEdit="1"/>
          </p:cNvSpPr>
          <p:nvPr>
            <p:ph type="sldImg"/>
          </p:nvPr>
        </p:nvSpPr>
        <p:spPr>
          <a:xfrm>
            <a:off x="1143000" y="685800"/>
            <a:ext cx="4572000" cy="3429000"/>
          </a:xfrm>
          <a:ln/>
        </p:spPr>
      </p:sp>
      <p:sp>
        <p:nvSpPr>
          <p:cNvPr id="39117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9666" name="Rectangle 7"/>
          <p:cNvSpPr>
            <a:spLocks noGrp="1" noChangeArrowheads="1"/>
          </p:cNvSpPr>
          <p:nvPr>
            <p:ph type="sldNum" sz="quarter"/>
          </p:nvPr>
        </p:nvSpPr>
        <p:spPr>
          <a:noFill/>
        </p:spPr>
        <p:txBody>
          <a:bodyPr/>
          <a:lstStyle/>
          <a:p>
            <a:fld id="{5BAB2952-5B90-4C8C-AE3A-5DD384BB6635}" type="slidenum">
              <a:rPr lang="en-US" smtClean="0"/>
              <a:pPr/>
              <a:t>27</a:t>
            </a:fld>
            <a:endParaRPr lang="en-US" smtClean="0"/>
          </a:p>
        </p:txBody>
      </p:sp>
      <p:sp>
        <p:nvSpPr>
          <p:cNvPr id="36966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69668"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5810" name="Rectangle 7"/>
          <p:cNvSpPr>
            <a:spLocks noGrp="1" noChangeArrowheads="1"/>
          </p:cNvSpPr>
          <p:nvPr>
            <p:ph type="sldNum" sz="quarter"/>
          </p:nvPr>
        </p:nvSpPr>
        <p:spPr>
          <a:noFill/>
        </p:spPr>
        <p:txBody>
          <a:bodyPr/>
          <a:lstStyle/>
          <a:p>
            <a:fld id="{86EC4E70-74E8-4293-A688-F6A41F7CD407}" type="slidenum">
              <a:rPr lang="en-US" smtClean="0"/>
              <a:pPr/>
              <a:t>29</a:t>
            </a:fld>
            <a:endParaRPr lang="en-US" smtClean="0"/>
          </a:p>
        </p:txBody>
      </p:sp>
      <p:sp>
        <p:nvSpPr>
          <p:cNvPr id="375811" name="Rectangle 1"/>
          <p:cNvSpPr>
            <a:spLocks noGrp="1" noRot="1" noChangeAspect="1" noChangeArrowheads="1" noTextEdit="1"/>
          </p:cNvSpPr>
          <p:nvPr>
            <p:ph type="sldImg"/>
          </p:nvPr>
        </p:nvSpPr>
        <p:spPr>
          <a:xfrm>
            <a:off x="1143000" y="685800"/>
            <a:ext cx="4572000" cy="3429000"/>
          </a:xfrm>
          <a:ln/>
        </p:spPr>
      </p:sp>
      <p:sp>
        <p:nvSpPr>
          <p:cNvPr id="37581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0930" name="Rectangle 7"/>
          <p:cNvSpPr>
            <a:spLocks noGrp="1" noChangeArrowheads="1"/>
          </p:cNvSpPr>
          <p:nvPr>
            <p:ph type="sldNum" sz="quarter"/>
          </p:nvPr>
        </p:nvSpPr>
        <p:spPr>
          <a:noFill/>
        </p:spPr>
        <p:txBody>
          <a:bodyPr/>
          <a:lstStyle/>
          <a:p>
            <a:fld id="{B07DB4E9-511C-478F-89E5-3D8CFF684711}" type="slidenum">
              <a:rPr lang="en-US" smtClean="0"/>
              <a:pPr/>
              <a:t>30</a:t>
            </a:fld>
            <a:endParaRPr lang="en-US" smtClean="0"/>
          </a:p>
        </p:txBody>
      </p:sp>
      <p:sp>
        <p:nvSpPr>
          <p:cNvPr id="380931" name="Rectangle 1"/>
          <p:cNvSpPr>
            <a:spLocks noGrp="1" noRot="1" noChangeAspect="1" noChangeArrowheads="1" noTextEdit="1"/>
          </p:cNvSpPr>
          <p:nvPr>
            <p:ph type="sldImg"/>
          </p:nvPr>
        </p:nvSpPr>
        <p:spPr>
          <a:xfrm>
            <a:off x="1143000" y="685800"/>
            <a:ext cx="4572000" cy="3429000"/>
          </a:xfrm>
          <a:ln/>
        </p:spPr>
      </p:sp>
      <p:sp>
        <p:nvSpPr>
          <p:cNvPr id="38093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5330" name="Rectangle 7"/>
          <p:cNvSpPr>
            <a:spLocks noGrp="1" noChangeArrowheads="1"/>
          </p:cNvSpPr>
          <p:nvPr>
            <p:ph type="sldNum" sz="quarter"/>
          </p:nvPr>
        </p:nvSpPr>
        <p:spPr>
          <a:noFill/>
        </p:spPr>
        <p:txBody>
          <a:bodyPr/>
          <a:lstStyle/>
          <a:p>
            <a:fld id="{014D5E78-7F8A-4787-834C-3EDA1D690C54}" type="slidenum">
              <a:rPr lang="en-US" smtClean="0"/>
              <a:pPr/>
              <a:t>31</a:t>
            </a:fld>
            <a:endParaRPr lang="en-US" smtClean="0"/>
          </a:p>
        </p:txBody>
      </p:sp>
      <p:sp>
        <p:nvSpPr>
          <p:cNvPr id="35533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5533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9426" name="Rectangle 7"/>
          <p:cNvSpPr>
            <a:spLocks noGrp="1" noChangeArrowheads="1"/>
          </p:cNvSpPr>
          <p:nvPr>
            <p:ph type="sldNum" sz="quarter"/>
          </p:nvPr>
        </p:nvSpPr>
        <p:spPr>
          <a:noFill/>
        </p:spPr>
        <p:txBody>
          <a:bodyPr/>
          <a:lstStyle/>
          <a:p>
            <a:fld id="{0E0E9468-C81C-46ED-AC2D-0D3DEBF3BD2C}" type="slidenum">
              <a:rPr lang="en-US" smtClean="0"/>
              <a:pPr/>
              <a:t>32</a:t>
            </a:fld>
            <a:endParaRPr lang="en-US" smtClean="0"/>
          </a:p>
        </p:txBody>
      </p:sp>
      <p:sp>
        <p:nvSpPr>
          <p:cNvPr id="359427" name="Rectangle 1"/>
          <p:cNvSpPr>
            <a:spLocks noGrp="1" noRot="1" noChangeAspect="1" noChangeArrowheads="1" noTextEdit="1"/>
          </p:cNvSpPr>
          <p:nvPr>
            <p:ph type="sldImg"/>
          </p:nvPr>
        </p:nvSpPr>
        <p:spPr>
          <a:xfrm>
            <a:off x="1143000" y="685800"/>
            <a:ext cx="4572000" cy="3429000"/>
          </a:xfrm>
          <a:ln/>
        </p:spPr>
      </p:sp>
      <p:sp>
        <p:nvSpPr>
          <p:cNvPr id="35942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0450" name="Rectangle 7"/>
          <p:cNvSpPr>
            <a:spLocks noGrp="1" noChangeArrowheads="1"/>
          </p:cNvSpPr>
          <p:nvPr>
            <p:ph type="sldNum" sz="quarter"/>
          </p:nvPr>
        </p:nvSpPr>
        <p:spPr>
          <a:noFill/>
        </p:spPr>
        <p:txBody>
          <a:bodyPr/>
          <a:lstStyle/>
          <a:p>
            <a:fld id="{AA5C4EBA-276D-4559-AF2E-B61BBD008C4B}" type="slidenum">
              <a:rPr lang="en-US" smtClean="0"/>
              <a:pPr/>
              <a:t>33</a:t>
            </a:fld>
            <a:endParaRPr lang="en-US" smtClean="0"/>
          </a:p>
        </p:txBody>
      </p:sp>
      <p:sp>
        <p:nvSpPr>
          <p:cNvPr id="360451" name="Rectangle 1"/>
          <p:cNvSpPr>
            <a:spLocks noGrp="1" noRot="1" noChangeAspect="1" noChangeArrowheads="1" noTextEdit="1"/>
          </p:cNvSpPr>
          <p:nvPr>
            <p:ph type="sldImg"/>
          </p:nvPr>
        </p:nvSpPr>
        <p:spPr>
          <a:xfrm>
            <a:off x="1143000" y="685800"/>
            <a:ext cx="4572000" cy="3429000"/>
          </a:xfrm>
          <a:ln/>
        </p:spPr>
      </p:sp>
      <p:sp>
        <p:nvSpPr>
          <p:cNvPr id="36045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2498" name="Rectangle 7"/>
          <p:cNvSpPr>
            <a:spLocks noGrp="1" noChangeArrowheads="1"/>
          </p:cNvSpPr>
          <p:nvPr>
            <p:ph type="sldNum" sz="quarter"/>
          </p:nvPr>
        </p:nvSpPr>
        <p:spPr>
          <a:noFill/>
        </p:spPr>
        <p:txBody>
          <a:bodyPr/>
          <a:lstStyle/>
          <a:p>
            <a:fld id="{9B1DFED4-8B95-4439-A994-0CE22A6589D1}" type="slidenum">
              <a:rPr lang="en-US" smtClean="0"/>
              <a:pPr/>
              <a:t>34</a:t>
            </a:fld>
            <a:endParaRPr lang="en-US" smtClean="0"/>
          </a:p>
        </p:txBody>
      </p:sp>
      <p:sp>
        <p:nvSpPr>
          <p:cNvPr id="362499" name="Rectangle 1"/>
          <p:cNvSpPr>
            <a:spLocks noGrp="1" noRot="1" noChangeAspect="1" noChangeArrowheads="1" noTextEdit="1"/>
          </p:cNvSpPr>
          <p:nvPr>
            <p:ph type="sldImg"/>
          </p:nvPr>
        </p:nvSpPr>
        <p:spPr>
          <a:xfrm>
            <a:off x="1143000" y="685800"/>
            <a:ext cx="4572000" cy="3429000"/>
          </a:xfrm>
          <a:ln/>
        </p:spPr>
      </p:sp>
      <p:sp>
        <p:nvSpPr>
          <p:cNvPr id="362500"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0994" name="Rectangle 7"/>
          <p:cNvSpPr>
            <a:spLocks noGrp="1" noChangeArrowheads="1"/>
          </p:cNvSpPr>
          <p:nvPr>
            <p:ph type="sldNum" sz="quarter"/>
          </p:nvPr>
        </p:nvSpPr>
        <p:spPr>
          <a:noFill/>
        </p:spPr>
        <p:txBody>
          <a:bodyPr/>
          <a:lstStyle/>
          <a:p>
            <a:fld id="{65A40DCE-8F27-4340-854A-02C5B5EE94CA}" type="slidenum">
              <a:rPr lang="en-US" smtClean="0"/>
              <a:pPr/>
              <a:t>35</a:t>
            </a:fld>
            <a:endParaRPr lang="en-US" smtClean="0"/>
          </a:p>
        </p:txBody>
      </p:sp>
      <p:sp>
        <p:nvSpPr>
          <p:cNvPr id="340995"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40996"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6114" name="Rectangle 7"/>
          <p:cNvSpPr>
            <a:spLocks noGrp="1" noChangeArrowheads="1"/>
          </p:cNvSpPr>
          <p:nvPr>
            <p:ph type="sldNum" sz="quarter"/>
          </p:nvPr>
        </p:nvSpPr>
        <p:spPr>
          <a:noFill/>
        </p:spPr>
        <p:txBody>
          <a:bodyPr/>
          <a:lstStyle/>
          <a:p>
            <a:fld id="{3B0ABD81-EA53-48AE-9181-EECCA2E3F619}" type="slidenum">
              <a:rPr lang="en-US" smtClean="0"/>
              <a:pPr/>
              <a:t>36</a:t>
            </a:fld>
            <a:endParaRPr lang="en-US" smtClean="0"/>
          </a:p>
        </p:txBody>
      </p:sp>
      <p:sp>
        <p:nvSpPr>
          <p:cNvPr id="346115" name="Rectangle 1"/>
          <p:cNvSpPr>
            <a:spLocks noGrp="1" noRot="1" noChangeAspect="1" noChangeArrowheads="1" noTextEdit="1"/>
          </p:cNvSpPr>
          <p:nvPr>
            <p:ph type="sldImg"/>
          </p:nvPr>
        </p:nvSpPr>
        <p:spPr>
          <a:xfrm>
            <a:off x="1143000" y="685800"/>
            <a:ext cx="4572000" cy="3429000"/>
          </a:xfrm>
          <a:ln/>
        </p:spPr>
      </p:sp>
      <p:sp>
        <p:nvSpPr>
          <p:cNvPr id="346116" name="Rectangle 2"/>
          <p:cNvSpPr>
            <a:spLocks noGrp="1" noChangeArrowheads="1"/>
          </p:cNvSpPr>
          <p:nvPr>
            <p:ph type="body" idx="1"/>
          </p:nvPr>
        </p:nvSpPr>
        <p:spPr>
          <a:xfrm>
            <a:off x="685800" y="4343400"/>
            <a:ext cx="5486400" cy="4208463"/>
          </a:xfrm>
          <a:noFill/>
          <a:ln/>
        </p:spPr>
        <p:txBody>
          <a:bodyPr wrap="none" anchor="ctr"/>
          <a:lstStyle/>
          <a:p>
            <a:endParaRPr lang="en-US"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4066" name="Rectangle 7"/>
          <p:cNvSpPr>
            <a:spLocks noGrp="1" noChangeArrowheads="1"/>
          </p:cNvSpPr>
          <p:nvPr>
            <p:ph type="sldNum" sz="quarter"/>
          </p:nvPr>
        </p:nvSpPr>
        <p:spPr>
          <a:noFill/>
        </p:spPr>
        <p:txBody>
          <a:bodyPr/>
          <a:lstStyle/>
          <a:p>
            <a:fld id="{4D521147-96BE-4130-AE06-AA19EE28C260}" type="slidenum">
              <a:rPr lang="en-US" smtClean="0"/>
              <a:pPr/>
              <a:t>37</a:t>
            </a:fld>
            <a:endParaRPr lang="en-US" smtClean="0"/>
          </a:p>
        </p:txBody>
      </p:sp>
      <p:sp>
        <p:nvSpPr>
          <p:cNvPr id="344067" name="Rectangle 1"/>
          <p:cNvSpPr>
            <a:spLocks noGrp="1" noRot="1" noChangeAspect="1" noChangeArrowheads="1" noTextEdit="1"/>
          </p:cNvSpPr>
          <p:nvPr>
            <p:ph type="sldImg"/>
          </p:nvPr>
        </p:nvSpPr>
        <p:spPr>
          <a:xfrm>
            <a:off x="1143000" y="685800"/>
            <a:ext cx="4572000" cy="3429000"/>
          </a:xfrm>
          <a:ln/>
        </p:spPr>
      </p:sp>
      <p:sp>
        <p:nvSpPr>
          <p:cNvPr id="34406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9186" name="Rectangle 7"/>
          <p:cNvSpPr>
            <a:spLocks noGrp="1" noChangeArrowheads="1"/>
          </p:cNvSpPr>
          <p:nvPr>
            <p:ph type="sldNum" sz="quarter"/>
          </p:nvPr>
        </p:nvSpPr>
        <p:spPr>
          <a:noFill/>
        </p:spPr>
        <p:txBody>
          <a:bodyPr/>
          <a:lstStyle/>
          <a:p>
            <a:fld id="{4112D2A7-FCD8-41A0-BB4D-3CB3243522FC}" type="slidenum">
              <a:rPr lang="en-US" smtClean="0"/>
              <a:pPr/>
              <a:t>38</a:t>
            </a:fld>
            <a:endParaRPr lang="en-US" smtClean="0"/>
          </a:p>
        </p:txBody>
      </p:sp>
      <p:sp>
        <p:nvSpPr>
          <p:cNvPr id="349187" name="Rectangle 1"/>
          <p:cNvSpPr>
            <a:spLocks noGrp="1" noRot="1" noChangeAspect="1" noChangeArrowheads="1" noTextEdit="1"/>
          </p:cNvSpPr>
          <p:nvPr>
            <p:ph type="sldImg"/>
          </p:nvPr>
        </p:nvSpPr>
        <p:spPr>
          <a:xfrm>
            <a:off x="1143000" y="685800"/>
            <a:ext cx="4572000" cy="3429000"/>
          </a:xfrm>
          <a:ln/>
        </p:spPr>
      </p:sp>
      <p:sp>
        <p:nvSpPr>
          <p:cNvPr id="34918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62" name="Rectangle 7"/>
          <p:cNvSpPr>
            <a:spLocks noGrp="1" noChangeArrowheads="1"/>
          </p:cNvSpPr>
          <p:nvPr>
            <p:ph type="sldNum" sz="quarter"/>
          </p:nvPr>
        </p:nvSpPr>
        <p:spPr>
          <a:noFill/>
        </p:spPr>
        <p:txBody>
          <a:bodyPr/>
          <a:lstStyle/>
          <a:p>
            <a:fld id="{D1789087-4A58-4268-8BCA-1F65BF9FAFE4}" type="slidenum">
              <a:rPr lang="en-US" smtClean="0"/>
              <a:pPr/>
              <a:t>39</a:t>
            </a:fld>
            <a:endParaRPr lang="en-US" smtClean="0"/>
          </a:p>
        </p:txBody>
      </p:sp>
      <p:sp>
        <p:nvSpPr>
          <p:cNvPr id="348163" name="Rectangle 1"/>
          <p:cNvSpPr>
            <a:spLocks noGrp="1" noRot="1" noChangeAspect="1" noChangeArrowheads="1" noTextEdit="1"/>
          </p:cNvSpPr>
          <p:nvPr>
            <p:ph type="sldImg"/>
          </p:nvPr>
        </p:nvSpPr>
        <p:spPr>
          <a:xfrm>
            <a:off x="1143000" y="685800"/>
            <a:ext cx="4572000" cy="3429000"/>
          </a:xfrm>
          <a:ln/>
        </p:spPr>
      </p:sp>
      <p:sp>
        <p:nvSpPr>
          <p:cNvPr id="348164"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42" name="Rectangle 7"/>
          <p:cNvSpPr>
            <a:spLocks noGrp="1" noChangeArrowheads="1"/>
          </p:cNvSpPr>
          <p:nvPr>
            <p:ph type="sldNum" sz="quarter"/>
          </p:nvPr>
        </p:nvSpPr>
        <p:spPr>
          <a:noFill/>
        </p:spPr>
        <p:txBody>
          <a:bodyPr/>
          <a:lstStyle/>
          <a:p>
            <a:fld id="{4C3F2646-2841-4EB5-9482-20AF1A93279B}" type="slidenum">
              <a:rPr lang="en-US" smtClean="0"/>
              <a:pPr/>
              <a:t>40</a:t>
            </a:fld>
            <a:endParaRPr lang="en-US" smtClean="0"/>
          </a:p>
        </p:txBody>
      </p:sp>
      <p:sp>
        <p:nvSpPr>
          <p:cNvPr id="31744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1744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8466" name="Rectangle 7"/>
          <p:cNvSpPr>
            <a:spLocks noGrp="1" noChangeArrowheads="1"/>
          </p:cNvSpPr>
          <p:nvPr>
            <p:ph type="sldNum" sz="quarter"/>
          </p:nvPr>
        </p:nvSpPr>
        <p:spPr>
          <a:noFill/>
        </p:spPr>
        <p:txBody>
          <a:bodyPr/>
          <a:lstStyle/>
          <a:p>
            <a:fld id="{8EBA5829-42F5-4278-BC5D-8E8031B54150}" type="slidenum">
              <a:rPr lang="en-US" smtClean="0"/>
              <a:pPr/>
              <a:t>41</a:t>
            </a:fld>
            <a:endParaRPr lang="en-US" smtClean="0"/>
          </a:p>
        </p:txBody>
      </p:sp>
      <p:sp>
        <p:nvSpPr>
          <p:cNvPr id="318467" name="Rectangle 1"/>
          <p:cNvSpPr>
            <a:spLocks noGrp="1" noRot="1" noChangeAspect="1" noChangeArrowheads="1" noTextEdit="1"/>
          </p:cNvSpPr>
          <p:nvPr>
            <p:ph type="sldImg"/>
          </p:nvPr>
        </p:nvSpPr>
        <p:spPr>
          <a:xfrm>
            <a:off x="1143000" y="685800"/>
            <a:ext cx="4572000" cy="3429000"/>
          </a:xfrm>
          <a:ln/>
        </p:spPr>
      </p:sp>
      <p:sp>
        <p:nvSpPr>
          <p:cNvPr id="31846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1538" name="Rectangle 7"/>
          <p:cNvSpPr>
            <a:spLocks noGrp="1" noChangeArrowheads="1"/>
          </p:cNvSpPr>
          <p:nvPr>
            <p:ph type="sldNum" sz="quarter"/>
          </p:nvPr>
        </p:nvSpPr>
        <p:spPr>
          <a:noFill/>
        </p:spPr>
        <p:txBody>
          <a:bodyPr/>
          <a:lstStyle/>
          <a:p>
            <a:fld id="{37C8A3D4-AE49-484A-A7C8-5E0ECC4DF8FC}" type="slidenum">
              <a:rPr lang="en-US" smtClean="0"/>
              <a:pPr/>
              <a:t>42</a:t>
            </a:fld>
            <a:endParaRPr lang="en-US" smtClean="0"/>
          </a:p>
        </p:txBody>
      </p:sp>
      <p:sp>
        <p:nvSpPr>
          <p:cNvPr id="321539" name="Rectangle 1"/>
          <p:cNvSpPr>
            <a:spLocks noGrp="1" noRot="1" noChangeAspect="1" noChangeArrowheads="1" noTextEdit="1"/>
          </p:cNvSpPr>
          <p:nvPr>
            <p:ph type="sldImg"/>
          </p:nvPr>
        </p:nvSpPr>
        <p:spPr>
          <a:xfrm>
            <a:off x="1143000" y="685800"/>
            <a:ext cx="4572000" cy="3429000"/>
          </a:xfrm>
          <a:ln/>
        </p:spPr>
      </p:sp>
      <p:sp>
        <p:nvSpPr>
          <p:cNvPr id="321540"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5634" name="Rectangle 7"/>
          <p:cNvSpPr>
            <a:spLocks noGrp="1" noChangeArrowheads="1"/>
          </p:cNvSpPr>
          <p:nvPr>
            <p:ph type="sldNum" sz="quarter"/>
          </p:nvPr>
        </p:nvSpPr>
        <p:spPr>
          <a:noFill/>
        </p:spPr>
        <p:txBody>
          <a:bodyPr/>
          <a:lstStyle/>
          <a:p>
            <a:fld id="{DAD31B84-5A47-4100-BAC6-0415DCE3138D}" type="slidenum">
              <a:rPr lang="en-US" smtClean="0"/>
              <a:pPr/>
              <a:t>43</a:t>
            </a:fld>
            <a:endParaRPr lang="en-US" smtClean="0"/>
          </a:p>
        </p:txBody>
      </p:sp>
      <p:sp>
        <p:nvSpPr>
          <p:cNvPr id="325635" name="Rectangle 1"/>
          <p:cNvSpPr>
            <a:spLocks noGrp="1" noRot="1" noChangeAspect="1" noChangeArrowheads="1" noTextEdit="1"/>
          </p:cNvSpPr>
          <p:nvPr>
            <p:ph type="sldImg"/>
          </p:nvPr>
        </p:nvSpPr>
        <p:spPr>
          <a:xfrm>
            <a:off x="1143000" y="685800"/>
            <a:ext cx="4572000" cy="3429000"/>
          </a:xfrm>
          <a:ln/>
        </p:spPr>
      </p:sp>
      <p:sp>
        <p:nvSpPr>
          <p:cNvPr id="325636"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5938" name="Rectangle 7"/>
          <p:cNvSpPr>
            <a:spLocks noGrp="1" noChangeArrowheads="1"/>
          </p:cNvSpPr>
          <p:nvPr>
            <p:ph type="sldNum" sz="quarter"/>
          </p:nvPr>
        </p:nvSpPr>
        <p:spPr>
          <a:noFill/>
        </p:spPr>
        <p:txBody>
          <a:bodyPr/>
          <a:lstStyle/>
          <a:p>
            <a:fld id="{9F199A64-6557-428A-926C-0878B0AE04E6}" type="slidenum">
              <a:rPr lang="en-US" smtClean="0"/>
              <a:pPr/>
              <a:t>44</a:t>
            </a:fld>
            <a:endParaRPr lang="en-US" smtClean="0"/>
          </a:p>
        </p:txBody>
      </p:sp>
      <p:sp>
        <p:nvSpPr>
          <p:cNvPr id="29593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9594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9010" name="Rectangle 7"/>
          <p:cNvSpPr>
            <a:spLocks noGrp="1" noChangeArrowheads="1"/>
          </p:cNvSpPr>
          <p:nvPr>
            <p:ph type="sldNum" sz="quarter"/>
          </p:nvPr>
        </p:nvSpPr>
        <p:spPr>
          <a:noFill/>
        </p:spPr>
        <p:txBody>
          <a:bodyPr/>
          <a:lstStyle/>
          <a:p>
            <a:fld id="{60334065-FED5-4830-8739-A72CEF7BCB72}" type="slidenum">
              <a:rPr lang="en-US" smtClean="0"/>
              <a:pPr/>
              <a:t>45</a:t>
            </a:fld>
            <a:endParaRPr lang="en-US" smtClean="0"/>
          </a:p>
        </p:txBody>
      </p:sp>
      <p:sp>
        <p:nvSpPr>
          <p:cNvPr id="299011" name="Rectangle 1"/>
          <p:cNvSpPr>
            <a:spLocks noGrp="1" noRot="1" noChangeAspect="1" noChangeArrowheads="1" noTextEdit="1"/>
          </p:cNvSpPr>
          <p:nvPr>
            <p:ph type="sldImg"/>
          </p:nvPr>
        </p:nvSpPr>
        <p:spPr>
          <a:xfrm>
            <a:off x="1143000" y="685800"/>
            <a:ext cx="4572000" cy="3429000"/>
          </a:xfrm>
          <a:ln/>
        </p:spPr>
      </p:sp>
      <p:sp>
        <p:nvSpPr>
          <p:cNvPr id="29901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5154" name="Rectangle 7"/>
          <p:cNvSpPr>
            <a:spLocks noGrp="1" noChangeArrowheads="1"/>
          </p:cNvSpPr>
          <p:nvPr>
            <p:ph type="sldNum" sz="quarter"/>
          </p:nvPr>
        </p:nvSpPr>
        <p:spPr>
          <a:noFill/>
        </p:spPr>
        <p:txBody>
          <a:bodyPr/>
          <a:lstStyle/>
          <a:p>
            <a:fld id="{DF95BAF0-C0E0-43DC-AE49-41F71D010579}" type="slidenum">
              <a:rPr lang="en-US" smtClean="0"/>
              <a:pPr/>
              <a:t>46</a:t>
            </a:fld>
            <a:endParaRPr lang="en-US" smtClean="0"/>
          </a:p>
        </p:txBody>
      </p:sp>
      <p:sp>
        <p:nvSpPr>
          <p:cNvPr id="305155" name="Rectangle 1"/>
          <p:cNvSpPr>
            <a:spLocks noGrp="1" noRot="1" noChangeAspect="1" noChangeArrowheads="1" noTextEdit="1"/>
          </p:cNvSpPr>
          <p:nvPr>
            <p:ph type="sldImg"/>
          </p:nvPr>
        </p:nvSpPr>
        <p:spPr>
          <a:xfrm>
            <a:off x="1143000" y="685800"/>
            <a:ext cx="4572000" cy="3429000"/>
          </a:xfrm>
          <a:ln/>
        </p:spPr>
      </p:sp>
      <p:sp>
        <p:nvSpPr>
          <p:cNvPr id="305156"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2082" name="Rectangle 7"/>
          <p:cNvSpPr>
            <a:spLocks noGrp="1" noChangeArrowheads="1"/>
          </p:cNvSpPr>
          <p:nvPr>
            <p:ph type="sldNum" sz="quarter"/>
          </p:nvPr>
        </p:nvSpPr>
        <p:spPr>
          <a:noFill/>
        </p:spPr>
        <p:txBody>
          <a:bodyPr/>
          <a:lstStyle/>
          <a:p>
            <a:fld id="{12F5EE9B-6397-4974-9413-E02526A1BCED}" type="slidenum">
              <a:rPr lang="en-US" smtClean="0"/>
              <a:pPr/>
              <a:t>47</a:t>
            </a:fld>
            <a:endParaRPr lang="en-US" smtClean="0"/>
          </a:p>
        </p:txBody>
      </p:sp>
      <p:sp>
        <p:nvSpPr>
          <p:cNvPr id="302083" name="Rectangle 1"/>
          <p:cNvSpPr>
            <a:spLocks noGrp="1" noRot="1" noChangeAspect="1" noChangeArrowheads="1" noTextEdit="1"/>
          </p:cNvSpPr>
          <p:nvPr>
            <p:ph type="sldImg"/>
          </p:nvPr>
        </p:nvSpPr>
        <p:spPr>
          <a:xfrm>
            <a:off x="1143000" y="685800"/>
            <a:ext cx="4572000" cy="3429000"/>
          </a:xfrm>
          <a:ln/>
        </p:spPr>
      </p:sp>
      <p:sp>
        <p:nvSpPr>
          <p:cNvPr id="302084"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02" name="Rectangle 7"/>
          <p:cNvSpPr>
            <a:spLocks noGrp="1" noChangeArrowheads="1"/>
          </p:cNvSpPr>
          <p:nvPr>
            <p:ph type="sldNum" sz="quarter"/>
          </p:nvPr>
        </p:nvSpPr>
        <p:spPr>
          <a:noFill/>
        </p:spPr>
        <p:txBody>
          <a:bodyPr/>
          <a:lstStyle/>
          <a:p>
            <a:fld id="{229D64C3-7948-4F89-AF14-11A3557FC2A3}" type="slidenum">
              <a:rPr lang="en-US" smtClean="0"/>
              <a:pPr/>
              <a:t>48</a:t>
            </a:fld>
            <a:endParaRPr lang="en-US" smtClean="0"/>
          </a:p>
        </p:txBody>
      </p:sp>
      <p:sp>
        <p:nvSpPr>
          <p:cNvPr id="307203"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07204"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5394" name="Rectangle 7"/>
          <p:cNvSpPr>
            <a:spLocks noGrp="1" noChangeArrowheads="1"/>
          </p:cNvSpPr>
          <p:nvPr>
            <p:ph type="sldNum" sz="quarter"/>
          </p:nvPr>
        </p:nvSpPr>
        <p:spPr>
          <a:noFill/>
        </p:spPr>
        <p:txBody>
          <a:bodyPr/>
          <a:lstStyle/>
          <a:p>
            <a:fld id="{3F4B6610-B68E-44B1-8614-1595D1CFB252}" type="slidenum">
              <a:rPr lang="en-US" smtClean="0"/>
              <a:pPr/>
              <a:t>49</a:t>
            </a:fld>
            <a:endParaRPr lang="en-US" smtClean="0"/>
          </a:p>
        </p:txBody>
      </p:sp>
      <p:sp>
        <p:nvSpPr>
          <p:cNvPr id="315395" name="Rectangle 1"/>
          <p:cNvSpPr>
            <a:spLocks noGrp="1" noRot="1" noChangeAspect="1" noChangeArrowheads="1" noTextEdit="1"/>
          </p:cNvSpPr>
          <p:nvPr>
            <p:ph type="sldImg"/>
          </p:nvPr>
        </p:nvSpPr>
        <p:spPr>
          <a:xfrm>
            <a:off x="1143000" y="685800"/>
            <a:ext cx="4572000" cy="3429000"/>
          </a:xfrm>
          <a:ln/>
        </p:spPr>
      </p:sp>
      <p:sp>
        <p:nvSpPr>
          <p:cNvPr id="315396"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8226" name="Rectangle 7"/>
          <p:cNvSpPr>
            <a:spLocks noGrp="1" noChangeArrowheads="1"/>
          </p:cNvSpPr>
          <p:nvPr>
            <p:ph type="sldNum" sz="quarter"/>
          </p:nvPr>
        </p:nvSpPr>
        <p:spPr>
          <a:noFill/>
        </p:spPr>
        <p:txBody>
          <a:bodyPr/>
          <a:lstStyle/>
          <a:p>
            <a:fld id="{63765B37-D596-44A2-84C0-E254B2FBCA1F}" type="slidenum">
              <a:rPr lang="en-US" smtClean="0"/>
              <a:pPr/>
              <a:t>50</a:t>
            </a:fld>
            <a:endParaRPr lang="en-US" smtClean="0"/>
          </a:p>
        </p:txBody>
      </p:sp>
      <p:sp>
        <p:nvSpPr>
          <p:cNvPr id="308227" name="Rectangle 1"/>
          <p:cNvSpPr>
            <a:spLocks noGrp="1" noRot="1" noChangeAspect="1" noChangeArrowheads="1" noTextEdit="1"/>
          </p:cNvSpPr>
          <p:nvPr>
            <p:ph type="sldImg"/>
          </p:nvPr>
        </p:nvSpPr>
        <p:spPr>
          <a:xfrm>
            <a:off x="1143000" y="685800"/>
            <a:ext cx="4572000" cy="3429000"/>
          </a:xfrm>
          <a:ln/>
        </p:spPr>
      </p:sp>
      <p:sp>
        <p:nvSpPr>
          <p:cNvPr id="30822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9250" name="Rectangle 7"/>
          <p:cNvSpPr>
            <a:spLocks noGrp="1" noChangeArrowheads="1"/>
          </p:cNvSpPr>
          <p:nvPr>
            <p:ph type="sldNum" sz="quarter"/>
          </p:nvPr>
        </p:nvSpPr>
        <p:spPr>
          <a:noFill/>
        </p:spPr>
        <p:txBody>
          <a:bodyPr/>
          <a:lstStyle/>
          <a:p>
            <a:fld id="{27A56993-757B-4E0B-8473-681A782C93FA}" type="slidenum">
              <a:rPr lang="en-US" smtClean="0"/>
              <a:pPr/>
              <a:t>51</a:t>
            </a:fld>
            <a:endParaRPr lang="en-US" smtClean="0"/>
          </a:p>
        </p:txBody>
      </p:sp>
      <p:sp>
        <p:nvSpPr>
          <p:cNvPr id="309251" name="Rectangle 1"/>
          <p:cNvSpPr>
            <a:spLocks noGrp="1" noRot="1" noChangeAspect="1" noChangeArrowheads="1" noTextEdit="1"/>
          </p:cNvSpPr>
          <p:nvPr>
            <p:ph type="sldImg"/>
          </p:nvPr>
        </p:nvSpPr>
        <p:spPr>
          <a:xfrm>
            <a:off x="1143000" y="685800"/>
            <a:ext cx="4572000" cy="3429000"/>
          </a:xfrm>
          <a:ln/>
        </p:spPr>
      </p:sp>
      <p:sp>
        <p:nvSpPr>
          <p:cNvPr id="30925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8706" name="Rectangle 7"/>
          <p:cNvSpPr>
            <a:spLocks noGrp="1" noChangeArrowheads="1"/>
          </p:cNvSpPr>
          <p:nvPr>
            <p:ph type="sldNum" sz="quarter"/>
          </p:nvPr>
        </p:nvSpPr>
        <p:spPr>
          <a:noFill/>
        </p:spPr>
        <p:txBody>
          <a:bodyPr/>
          <a:lstStyle/>
          <a:p>
            <a:fld id="{0EB91071-CE36-428D-B77B-35FDD3E338B5}" type="slidenum">
              <a:rPr lang="en-US" smtClean="0"/>
              <a:pPr/>
              <a:t>52</a:t>
            </a:fld>
            <a:endParaRPr lang="en-US" smtClean="0"/>
          </a:p>
        </p:txBody>
      </p:sp>
      <p:sp>
        <p:nvSpPr>
          <p:cNvPr id="32870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328708"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2802" name="Rectangle 7"/>
          <p:cNvSpPr>
            <a:spLocks noGrp="1" noChangeArrowheads="1"/>
          </p:cNvSpPr>
          <p:nvPr>
            <p:ph type="sldNum" sz="quarter"/>
          </p:nvPr>
        </p:nvSpPr>
        <p:spPr>
          <a:noFill/>
        </p:spPr>
        <p:txBody>
          <a:bodyPr/>
          <a:lstStyle/>
          <a:p>
            <a:fld id="{C18160DE-28A7-4FE6-88D4-2B3CAE92C698}" type="slidenum">
              <a:rPr lang="en-US" smtClean="0"/>
              <a:pPr/>
              <a:t>53</a:t>
            </a:fld>
            <a:endParaRPr lang="en-US" smtClean="0"/>
          </a:p>
        </p:txBody>
      </p:sp>
      <p:sp>
        <p:nvSpPr>
          <p:cNvPr id="332803" name="Rectangle 1"/>
          <p:cNvSpPr>
            <a:spLocks noGrp="1" noRot="1" noChangeAspect="1" noChangeArrowheads="1" noTextEdit="1"/>
          </p:cNvSpPr>
          <p:nvPr>
            <p:ph type="sldImg"/>
          </p:nvPr>
        </p:nvSpPr>
        <p:spPr>
          <a:xfrm>
            <a:off x="1143000" y="685800"/>
            <a:ext cx="4572000" cy="3429000"/>
          </a:xfrm>
          <a:ln/>
        </p:spPr>
      </p:sp>
      <p:sp>
        <p:nvSpPr>
          <p:cNvPr id="332804"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3826" name="Rectangle 7"/>
          <p:cNvSpPr>
            <a:spLocks noGrp="1" noChangeArrowheads="1"/>
          </p:cNvSpPr>
          <p:nvPr>
            <p:ph type="sldNum" sz="quarter"/>
          </p:nvPr>
        </p:nvSpPr>
        <p:spPr>
          <a:noFill/>
        </p:spPr>
        <p:txBody>
          <a:bodyPr/>
          <a:lstStyle/>
          <a:p>
            <a:fld id="{19C943E4-9787-4166-8C29-A15799FFC85D}" type="slidenum">
              <a:rPr lang="en-US" smtClean="0"/>
              <a:pPr/>
              <a:t>54</a:t>
            </a:fld>
            <a:endParaRPr lang="en-US" smtClean="0"/>
          </a:p>
        </p:txBody>
      </p:sp>
      <p:sp>
        <p:nvSpPr>
          <p:cNvPr id="333827" name="Rectangle 1"/>
          <p:cNvSpPr>
            <a:spLocks noGrp="1" noRot="1" noChangeAspect="1" noChangeArrowheads="1" noTextEdit="1"/>
          </p:cNvSpPr>
          <p:nvPr>
            <p:ph type="sldImg"/>
          </p:nvPr>
        </p:nvSpPr>
        <p:spPr>
          <a:xfrm>
            <a:off x="1143000" y="685800"/>
            <a:ext cx="4572000" cy="3429000"/>
          </a:xfrm>
          <a:ln/>
        </p:spPr>
      </p:sp>
      <p:sp>
        <p:nvSpPr>
          <p:cNvPr id="333828"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6898" name="Rectangle 7"/>
          <p:cNvSpPr>
            <a:spLocks noGrp="1" noChangeArrowheads="1"/>
          </p:cNvSpPr>
          <p:nvPr>
            <p:ph type="sldNum" sz="quarter"/>
          </p:nvPr>
        </p:nvSpPr>
        <p:spPr>
          <a:noFill/>
        </p:spPr>
        <p:txBody>
          <a:bodyPr/>
          <a:lstStyle/>
          <a:p>
            <a:fld id="{5F7F76E0-2D9B-4FDC-93D8-C617B9253C52}" type="slidenum">
              <a:rPr lang="en-US" smtClean="0"/>
              <a:pPr/>
              <a:t>55</a:t>
            </a:fld>
            <a:endParaRPr lang="en-US" smtClean="0"/>
          </a:p>
        </p:txBody>
      </p:sp>
      <p:sp>
        <p:nvSpPr>
          <p:cNvPr id="336899" name="Rectangle 1"/>
          <p:cNvSpPr>
            <a:spLocks noGrp="1" noRot="1" noChangeAspect="1" noChangeArrowheads="1" noTextEdit="1"/>
          </p:cNvSpPr>
          <p:nvPr>
            <p:ph type="sldImg"/>
          </p:nvPr>
        </p:nvSpPr>
        <p:spPr>
          <a:xfrm>
            <a:off x="1143000" y="685800"/>
            <a:ext cx="4572000" cy="3429000"/>
          </a:xfrm>
          <a:ln/>
        </p:spPr>
      </p:sp>
      <p:sp>
        <p:nvSpPr>
          <p:cNvPr id="336900"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3170" name="Rectangle 7"/>
          <p:cNvSpPr>
            <a:spLocks noGrp="1" noChangeArrowheads="1"/>
          </p:cNvSpPr>
          <p:nvPr>
            <p:ph type="sldNum" sz="quarter"/>
          </p:nvPr>
        </p:nvSpPr>
        <p:spPr>
          <a:noFill/>
        </p:spPr>
        <p:txBody>
          <a:bodyPr/>
          <a:lstStyle/>
          <a:p>
            <a:fld id="{34881C8D-9B63-488B-BC80-CFEC68661839}" type="slidenum">
              <a:rPr lang="en-US" smtClean="0"/>
              <a:pPr/>
              <a:t>56</a:t>
            </a:fld>
            <a:endParaRPr lang="en-US" smtClean="0"/>
          </a:p>
        </p:txBody>
      </p:sp>
      <p:sp>
        <p:nvSpPr>
          <p:cNvPr id="26317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6317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5218" name="Rectangle 7"/>
          <p:cNvSpPr>
            <a:spLocks noGrp="1" noChangeArrowheads="1"/>
          </p:cNvSpPr>
          <p:nvPr>
            <p:ph type="sldNum" sz="quarter"/>
          </p:nvPr>
        </p:nvSpPr>
        <p:spPr>
          <a:noFill/>
        </p:spPr>
        <p:txBody>
          <a:bodyPr/>
          <a:lstStyle/>
          <a:p>
            <a:fld id="{CB25901A-4174-4777-B3D6-91B99F8C9A7C}" type="slidenum">
              <a:rPr lang="en-US" smtClean="0"/>
              <a:pPr/>
              <a:t>61</a:t>
            </a:fld>
            <a:endParaRPr lang="en-US" smtClean="0"/>
          </a:p>
        </p:txBody>
      </p:sp>
      <p:sp>
        <p:nvSpPr>
          <p:cNvPr id="265219"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65220"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1426" name="Rectangle 7"/>
          <p:cNvSpPr>
            <a:spLocks noGrp="1" noChangeArrowheads="1"/>
          </p:cNvSpPr>
          <p:nvPr>
            <p:ph type="sldNum" sz="quarter"/>
          </p:nvPr>
        </p:nvSpPr>
        <p:spPr>
          <a:noFill/>
        </p:spPr>
        <p:txBody>
          <a:bodyPr/>
          <a:lstStyle/>
          <a:p>
            <a:fld id="{B653A6F9-2ED7-4B86-9FC2-D407F045C77D}" type="slidenum">
              <a:rPr lang="en-US" smtClean="0"/>
              <a:pPr/>
              <a:t>62</a:t>
            </a:fld>
            <a:endParaRPr lang="en-US" smtClean="0"/>
          </a:p>
        </p:txBody>
      </p:sp>
      <p:sp>
        <p:nvSpPr>
          <p:cNvPr id="23142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31428"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2210" name="Rectangle 7"/>
          <p:cNvSpPr>
            <a:spLocks noGrp="1" noChangeArrowheads="1"/>
          </p:cNvSpPr>
          <p:nvPr>
            <p:ph type="sldNum" sz="quarter"/>
          </p:nvPr>
        </p:nvSpPr>
        <p:spPr>
          <a:noFill/>
        </p:spPr>
        <p:txBody>
          <a:bodyPr/>
          <a:lstStyle/>
          <a:p>
            <a:fld id="{0B13EF2B-D9C9-44DF-B16D-8ADFC880E828}" type="slidenum">
              <a:rPr lang="en-US" smtClean="0"/>
              <a:pPr/>
              <a:t>63</a:t>
            </a:fld>
            <a:endParaRPr lang="en-US" smtClean="0"/>
          </a:p>
        </p:txBody>
      </p:sp>
      <p:sp>
        <p:nvSpPr>
          <p:cNvPr id="222211"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222212"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0866" name="Rectangle 7"/>
          <p:cNvSpPr>
            <a:spLocks noGrp="1" noChangeArrowheads="1"/>
          </p:cNvSpPr>
          <p:nvPr>
            <p:ph type="sldNum" sz="quarter"/>
          </p:nvPr>
        </p:nvSpPr>
        <p:spPr>
          <a:noFill/>
        </p:spPr>
        <p:txBody>
          <a:bodyPr/>
          <a:lstStyle/>
          <a:p>
            <a:fld id="{64C6CCE5-A4B3-4B59-8EAC-F583E9EDE6F0}" type="slidenum">
              <a:rPr lang="en-US" smtClean="0"/>
              <a:pPr/>
              <a:t>64</a:t>
            </a:fld>
            <a:endParaRPr lang="en-US" smtClean="0"/>
          </a:p>
        </p:txBody>
      </p:sp>
      <p:sp>
        <p:nvSpPr>
          <p:cNvPr id="420867" name="Text Box 1"/>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n-ZA"/>
          </a:p>
        </p:txBody>
      </p:sp>
      <p:sp>
        <p:nvSpPr>
          <p:cNvPr id="420868" name="Rectangle 2"/>
          <p:cNvSpPr>
            <a:spLocks noGrp="1" noChangeArrowheads="1"/>
          </p:cNvSpPr>
          <p:nvPr>
            <p:ph type="body"/>
          </p:nvPr>
        </p:nvSpPr>
        <p:spPr>
          <a:xfrm>
            <a:off x="685800" y="4343400"/>
            <a:ext cx="5486400" cy="4208463"/>
          </a:xfrm>
          <a:noFill/>
          <a:ln/>
        </p:spPr>
        <p:txBody>
          <a:bodyPr wrap="none" anchor="ctr"/>
          <a:lstStyle/>
          <a:p>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1890" name="Rectangle 7"/>
          <p:cNvSpPr>
            <a:spLocks noGrp="1" noChangeArrowheads="1"/>
          </p:cNvSpPr>
          <p:nvPr>
            <p:ph type="sldNum" sz="quarter"/>
          </p:nvPr>
        </p:nvSpPr>
        <p:spPr>
          <a:noFill/>
        </p:spPr>
        <p:txBody>
          <a:bodyPr/>
          <a:lstStyle/>
          <a:p>
            <a:fld id="{457CFEBB-05F8-4E1E-A8C2-2465598992EA}" type="slidenum">
              <a:rPr lang="en-US" smtClean="0"/>
              <a:pPr/>
              <a:t>66</a:t>
            </a:fld>
            <a:endParaRPr lang="en-US" smtClean="0"/>
          </a:p>
        </p:txBody>
      </p:sp>
      <p:sp>
        <p:nvSpPr>
          <p:cNvPr id="421891" name="Rectangle 1"/>
          <p:cNvSpPr>
            <a:spLocks noGrp="1" noRot="1" noChangeAspect="1" noChangeArrowheads="1" noTextEdit="1"/>
          </p:cNvSpPr>
          <p:nvPr>
            <p:ph type="sldImg"/>
          </p:nvPr>
        </p:nvSpPr>
        <p:spPr>
          <a:xfrm>
            <a:off x="1143000" y="685800"/>
            <a:ext cx="4572000" cy="3429000"/>
          </a:xfrm>
          <a:ln/>
        </p:spPr>
      </p:sp>
      <p:sp>
        <p:nvSpPr>
          <p:cNvPr id="421892" name="Rectangle 2"/>
          <p:cNvSpPr>
            <a:spLocks noGrp="1" noChangeArrowheads="1"/>
          </p:cNvSpPr>
          <p:nvPr>
            <p:ph type="body" idx="1"/>
          </p:nvPr>
        </p:nvSpPr>
        <p:spPr>
          <a:xfrm>
            <a:off x="685800" y="4343400"/>
            <a:ext cx="5486400" cy="4208463"/>
          </a:xfrm>
          <a:noFill/>
          <a:ln/>
        </p:spPr>
        <p:txBody>
          <a:bodyPr wrap="none" anchor="ct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3568" y="0"/>
            <a:ext cx="7772400" cy="1470025"/>
          </a:xfrm>
        </p:spPr>
        <p:txBody>
          <a:bodyPr>
            <a:noAutofit/>
          </a:bodyPr>
          <a:lstStyle>
            <a:lvl1pPr>
              <a:defRPr sz="4800"/>
            </a:lvl1pPr>
          </a:lstStyle>
          <a:p>
            <a:r>
              <a:rPr lang="en-US" dirty="0" smtClean="0"/>
              <a:t>CLICK TO EDIT MASTER TITLE STYLE</a:t>
            </a:r>
            <a:endParaRPr lang="en-Z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70025"/>
          </a:xfrm>
        </p:spPr>
        <p:txBody>
          <a:bodyPr/>
          <a:lstStyle/>
          <a:p>
            <a:r>
              <a:rPr lang="en-US" dirty="0" smtClean="0"/>
              <a:t>V'ZOT HABERACHAH</a:t>
            </a:r>
            <a:r>
              <a:rPr lang="en-ZA" dirty="0" smtClean="0"/>
              <a:t/>
            </a:r>
            <a:br>
              <a:rPr lang="en-ZA" dirty="0" smtClean="0"/>
            </a:br>
            <a:r>
              <a:rPr lang="en-US" dirty="0" smtClean="0"/>
              <a:t>“</a:t>
            </a:r>
            <a:r>
              <a:rPr lang="en-US" i="1" dirty="0" smtClean="0"/>
              <a:t>This is the blessing”</a:t>
            </a:r>
            <a:endParaRPr lang="en-ZA" i="1" dirty="0"/>
          </a:p>
        </p:txBody>
      </p:sp>
      <p:sp>
        <p:nvSpPr>
          <p:cNvPr id="5" name="Subtitle 4"/>
          <p:cNvSpPr>
            <a:spLocks noGrp="1"/>
          </p:cNvSpPr>
          <p:nvPr>
            <p:ph type="subTitle" idx="1"/>
          </p:nvPr>
        </p:nvSpPr>
        <p:spPr>
          <a:xfrm>
            <a:off x="323528" y="5445224"/>
            <a:ext cx="8496944" cy="1412776"/>
          </a:xfrm>
        </p:spPr>
        <p:txBody>
          <a:bodyPr>
            <a:noAutofit/>
          </a:bodyPr>
          <a:lstStyle/>
          <a:p>
            <a:pPr>
              <a:lnSpc>
                <a:spcPts val="2300"/>
              </a:lnSpc>
            </a:pPr>
            <a:r>
              <a:rPr lang="en-ZA" b="1" dirty="0" smtClean="0"/>
              <a:t>TORAH: </a:t>
            </a:r>
            <a:r>
              <a:rPr lang="en-ZA" b="0" dirty="0" smtClean="0"/>
              <a:t>Deuteronomy 33:1-34:12</a:t>
            </a:r>
          </a:p>
          <a:p>
            <a:pPr>
              <a:lnSpc>
                <a:spcPts val="2300"/>
              </a:lnSpc>
            </a:pPr>
            <a:r>
              <a:rPr lang="en-ZA" b="1" dirty="0" smtClean="0"/>
              <a:t>HAFTORAH: </a:t>
            </a:r>
            <a:r>
              <a:rPr lang="en-ZA" b="0" dirty="0" smtClean="0"/>
              <a:t>Joshua 1:1-18</a:t>
            </a:r>
            <a:endParaRPr lang="en-ZA" sz="2800" b="0" dirty="0" smtClean="0"/>
          </a:p>
          <a:p>
            <a:pPr>
              <a:lnSpc>
                <a:spcPts val="2300"/>
              </a:lnSpc>
            </a:pPr>
            <a:r>
              <a:rPr lang="en-ZA" sz="2800" b="1" dirty="0" smtClean="0"/>
              <a:t>B’RIT CHADASHAH: </a:t>
            </a:r>
            <a:r>
              <a:rPr lang="en-ZA" sz="2800" b="0" dirty="0" smtClean="0"/>
              <a:t>1 Thessalonians 5:1-11</a:t>
            </a:r>
          </a:p>
          <a:p>
            <a:pPr>
              <a:lnSpc>
                <a:spcPts val="2300"/>
              </a:lnSpc>
            </a:pPr>
            <a:r>
              <a:rPr lang="en-ZA" sz="1800" i="1" dirty="0" smtClean="0">
                <a:solidFill>
                  <a:schemeClr val="accent6">
                    <a:lumMod val="50000"/>
                  </a:schemeClr>
                </a:solidFill>
              </a:rPr>
              <a:t>All references: The Scripture 1998+ unless otherwise noted</a:t>
            </a:r>
            <a:endParaRPr lang="en-ZA" sz="1800" dirty="0" smtClean="0">
              <a:ln w="50800"/>
            </a:endParaRPr>
          </a:p>
          <a:p>
            <a:pPr>
              <a:lnSpc>
                <a:spcPts val="2300"/>
              </a:lnSpc>
            </a:pPr>
            <a:endParaRPr lang="en-ZA" sz="2400" b="0" dirty="0" smtClean="0"/>
          </a:p>
          <a:p>
            <a:pPr algn="l">
              <a:lnSpc>
                <a:spcPts val="2300"/>
              </a:lnSpc>
              <a:buFont typeface="Arial" pitchFamily="34" charset="0"/>
              <a:buChar char="•"/>
            </a:pPr>
            <a:endParaRPr lang="en-ZA" sz="2400" b="0" dirty="0" smtClean="0"/>
          </a:p>
          <a:p>
            <a:r>
              <a:rPr lang="en-ZA" sz="2800" dirty="0" smtClean="0"/>
              <a:t/>
            </a:r>
            <a:br>
              <a:rPr lang="en-ZA" sz="2800" dirty="0" smtClean="0"/>
            </a:br>
            <a:endParaRPr lang="en-ZA" sz="2800" dirty="0"/>
          </a:p>
        </p:txBody>
      </p:sp>
      <p:pic>
        <p:nvPicPr>
          <p:cNvPr id="7" name="Picture 6" descr="Jesus Blessing.png"/>
          <p:cNvPicPr>
            <a:picLocks noChangeAspect="1"/>
          </p:cNvPicPr>
          <p:nvPr/>
        </p:nvPicPr>
        <p:blipFill>
          <a:blip r:embed="rId2" cstate="print"/>
          <a:stretch>
            <a:fillRect/>
          </a:stretch>
        </p:blipFill>
        <p:spPr>
          <a:xfrm>
            <a:off x="2051720" y="1556792"/>
            <a:ext cx="4992216" cy="3744162"/>
          </a:xfrm>
          <a:prstGeom prst="rect">
            <a:avLst/>
          </a:prstGeom>
          <a:ln>
            <a:noFill/>
          </a:ln>
          <a:effectLst>
            <a:outerShdw blurRad="292100" dist="139700" dir="2700000" algn="tl" rotWithShape="0">
              <a:srgbClr val="333333">
                <a:alpha val="65000"/>
              </a:srgbClr>
            </a:outerShdw>
          </a:effectLst>
        </p:spPr>
      </p:pic>
      <p:sp>
        <p:nvSpPr>
          <p:cNvPr id="8" name="Slide Number Placeholder 7"/>
          <p:cNvSpPr>
            <a:spLocks noGrp="1"/>
          </p:cNvSpPr>
          <p:nvPr>
            <p:ph type="sldNum" sz="quarter" idx="12"/>
          </p:nvPr>
        </p:nvSpPr>
        <p:spPr/>
        <p:txBody>
          <a:bodyPr/>
          <a:lstStyle/>
          <a:p>
            <a:pPr>
              <a:defRPr/>
            </a:pPr>
            <a:fld id="{757FE7B4-5ECE-4941-A25E-1C41B54B892F}" type="slidenum">
              <a:rPr lang="en-ZA" smtClean="0"/>
              <a:pPr>
                <a:defRPr/>
              </a:pPr>
              <a:t>3</a:t>
            </a:fld>
            <a:endParaRPr lang="en-Z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BLESSING</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this is the blessing with which </a:t>
            </a:r>
            <a:r>
              <a:rPr lang="en-ZA" i="1" dirty="0" err="1" smtClean="0">
                <a:solidFill>
                  <a:srgbClr val="004821"/>
                </a:solidFill>
              </a:rPr>
              <a:t>Mosheh</a:t>
            </a:r>
            <a:r>
              <a:rPr lang="en-ZA" i="1" dirty="0" smtClean="0">
                <a:solidFill>
                  <a:srgbClr val="004821"/>
                </a:solidFill>
              </a:rPr>
              <a:t> the man of Elohim blessed the children of </a:t>
            </a:r>
            <a:r>
              <a:rPr lang="en-ZA" i="1" dirty="0" err="1" smtClean="0">
                <a:solidFill>
                  <a:srgbClr val="004821"/>
                </a:solidFill>
              </a:rPr>
              <a:t>Yisra’ĕl</a:t>
            </a:r>
            <a:r>
              <a:rPr lang="en-ZA" i="1" dirty="0" smtClean="0">
                <a:solidFill>
                  <a:srgbClr val="004821"/>
                </a:solidFill>
              </a:rPr>
              <a:t> before his death</a:t>
            </a:r>
            <a:r>
              <a:rPr lang="en-ZA" b="1" i="1" dirty="0" smtClean="0">
                <a:solidFill>
                  <a:srgbClr val="004821"/>
                </a:solidFill>
              </a:rPr>
              <a:t>. (Deuteronomy 33:1)</a:t>
            </a:r>
          </a:p>
          <a:p>
            <a:pPr marL="457200" indent="-457200">
              <a:buFont typeface="+mj-lt"/>
              <a:buAutoNum type="arabicPeriod"/>
            </a:pPr>
            <a:r>
              <a:rPr lang="en-US" dirty="0" smtClean="0"/>
              <a:t>Blessings come forth through the channel of</a:t>
            </a:r>
            <a:r>
              <a:rPr lang="he-IL" dirty="0" smtClean="0"/>
              <a:t>יהוה </a:t>
            </a:r>
            <a:r>
              <a:rPr lang="en-US" dirty="0" smtClean="0"/>
              <a:t>'s Law. It is useless, for instance, to wish for someone's good health and prosperity if his favorite haunt is (and remains) the smoke-filled beer hall [that is, if he/she remains unrepentant, and make no effort to walk with the Master]. </a:t>
            </a:r>
          </a:p>
          <a:p>
            <a:pPr marL="457200" indent="-457200">
              <a:buFont typeface="+mj-lt"/>
              <a:buAutoNum type="arabicPeriod"/>
            </a:pPr>
            <a:r>
              <a:rPr lang="en-US" dirty="0" smtClean="0"/>
              <a:t>A true king wants to bless his subjects as they honor the laws of the kingdom. How much more does </a:t>
            </a:r>
            <a:r>
              <a:rPr lang="he-IL" dirty="0" smtClean="0"/>
              <a:t>יהוה</a:t>
            </a:r>
            <a:r>
              <a:rPr lang="en-US" dirty="0" smtClean="0"/>
              <a:t> have a great, irrepressible desire to bless His people. So He told His people, again and again, that His blessings come through the vehicle of His righteous truth. </a:t>
            </a:r>
            <a:endParaRPr lang="en-ZA" dirty="0"/>
          </a:p>
        </p:txBody>
      </p:sp>
      <p:sp>
        <p:nvSpPr>
          <p:cNvPr id="8" name="Slide Number Placeholder 7"/>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MAN OF ELOHIM</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 </a:t>
            </a:r>
            <a:r>
              <a:rPr lang="en-ZA" i="1" dirty="0" err="1" smtClean="0">
                <a:solidFill>
                  <a:srgbClr val="004821"/>
                </a:solidFill>
              </a:rPr>
              <a:t>Mosheh</a:t>
            </a:r>
            <a:r>
              <a:rPr lang="en-ZA" i="1" dirty="0" smtClean="0">
                <a:solidFill>
                  <a:srgbClr val="004821"/>
                </a:solidFill>
              </a:rPr>
              <a:t> the man of Elohim ..</a:t>
            </a:r>
            <a:r>
              <a:rPr lang="en-ZA" b="1" i="1" dirty="0" smtClean="0">
                <a:solidFill>
                  <a:srgbClr val="004821"/>
                </a:solidFill>
              </a:rPr>
              <a:t> (Deuteronomy 33:1)</a:t>
            </a:r>
          </a:p>
          <a:p>
            <a:r>
              <a:rPr lang="en-ZA" dirty="0" smtClean="0"/>
              <a:t>This is the only place in the Torah where Moses is referred to as the </a:t>
            </a:r>
            <a:r>
              <a:rPr lang="en-ZA" i="1" dirty="0" smtClean="0"/>
              <a:t>“man of Elohim”. </a:t>
            </a:r>
            <a:r>
              <a:rPr lang="en-ZA" dirty="0" smtClean="0"/>
              <a:t>It is a common phrase that is found elsewhere in the Hebrew Scriptures as a title for prophets, 75 times in the Old Testament and 2 in the New Testament </a:t>
            </a:r>
            <a:r>
              <a:rPr lang="en-ZA" i="1" dirty="0" smtClean="0"/>
              <a:t>(1Titus 6:11, 2 Titus 3:17)</a:t>
            </a:r>
            <a:r>
              <a:rPr lang="en-ZA" dirty="0" smtClean="0"/>
              <a:t> :</a:t>
            </a:r>
          </a:p>
          <a:p>
            <a:pPr algn="ctr"/>
            <a:r>
              <a:rPr lang="en-ZA" i="1" dirty="0" smtClean="0">
                <a:solidFill>
                  <a:srgbClr val="004821"/>
                </a:solidFill>
              </a:rPr>
              <a:t>And see, a man of Elohim went from </a:t>
            </a:r>
            <a:r>
              <a:rPr lang="en-ZA" i="1" dirty="0" err="1" smtClean="0">
                <a:solidFill>
                  <a:srgbClr val="004821"/>
                </a:solidFill>
              </a:rPr>
              <a:t>Yehuḏah</a:t>
            </a:r>
            <a:r>
              <a:rPr lang="en-ZA" i="1" dirty="0" smtClean="0">
                <a:solidFill>
                  <a:srgbClr val="004821"/>
                </a:solidFill>
              </a:rPr>
              <a:t> to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Ěl</a:t>
            </a:r>
            <a:r>
              <a:rPr lang="en-ZA" i="1" dirty="0" smtClean="0">
                <a:solidFill>
                  <a:srgbClr val="004821"/>
                </a:solidFill>
              </a:rPr>
              <a:t> by the word of </a:t>
            </a:r>
            <a:r>
              <a:rPr lang="he-IL" i="1" dirty="0" smtClean="0">
                <a:solidFill>
                  <a:srgbClr val="004821"/>
                </a:solidFill>
              </a:rPr>
              <a:t>יהוה</a:t>
            </a:r>
            <a:r>
              <a:rPr lang="en-ZA" i="1" dirty="0" smtClean="0">
                <a:solidFill>
                  <a:srgbClr val="004821"/>
                </a:solidFill>
              </a:rPr>
              <a:t>, while </a:t>
            </a:r>
            <a:r>
              <a:rPr lang="en-ZA" i="1" dirty="0" err="1" smtClean="0">
                <a:solidFill>
                  <a:srgbClr val="004821"/>
                </a:solidFill>
              </a:rPr>
              <a:t>Yaroḇʽam</a:t>
            </a:r>
            <a:r>
              <a:rPr lang="en-ZA" i="1" dirty="0" smtClean="0">
                <a:solidFill>
                  <a:srgbClr val="004821"/>
                </a:solidFill>
              </a:rPr>
              <a:t> was standing by the altar to burn incense. </a:t>
            </a:r>
          </a:p>
          <a:p>
            <a:pPr algn="ctr"/>
            <a:r>
              <a:rPr lang="en-US" b="1" i="1" dirty="0" smtClean="0">
                <a:solidFill>
                  <a:srgbClr val="004821"/>
                </a:solidFill>
              </a:rPr>
              <a:t>(1 Kings 13:1)</a:t>
            </a:r>
          </a:p>
          <a:p>
            <a:pPr algn="ctr"/>
            <a:r>
              <a:rPr lang="en-ZA" i="1" dirty="0" smtClean="0">
                <a:solidFill>
                  <a:srgbClr val="004821"/>
                </a:solidFill>
              </a:rPr>
              <a:t>And she said to </a:t>
            </a:r>
            <a:r>
              <a:rPr lang="en-ZA" i="1" dirty="0" err="1" smtClean="0">
                <a:solidFill>
                  <a:srgbClr val="004821"/>
                </a:solidFill>
              </a:rPr>
              <a:t>Ěliyahu</a:t>
            </a:r>
            <a:r>
              <a:rPr lang="en-ZA" i="1" dirty="0" smtClean="0">
                <a:solidFill>
                  <a:srgbClr val="004821"/>
                </a:solidFill>
              </a:rPr>
              <a:t>, “What have I to do with you, O man of Elohim? Have you come to me to bring my crookedness to be remembered, and to kill my son?” </a:t>
            </a:r>
            <a:r>
              <a:rPr lang="en-ZA" b="1" i="1" dirty="0" smtClean="0">
                <a:solidFill>
                  <a:srgbClr val="004821"/>
                </a:solidFill>
              </a:rPr>
              <a:t>(1 Kings 17:18)</a:t>
            </a:r>
          </a:p>
          <a:p>
            <a:r>
              <a:rPr lang="en-ZA" dirty="0" smtClean="0"/>
              <a:t>There is only one Psalm that is attributed to Moses, the </a:t>
            </a:r>
            <a:r>
              <a:rPr lang="en-ZA" i="1" dirty="0" smtClean="0"/>
              <a:t>“man of Elohim”, </a:t>
            </a:r>
            <a:r>
              <a:rPr lang="en-ZA" dirty="0" smtClean="0"/>
              <a:t>i.e. A prophet: </a:t>
            </a:r>
            <a:r>
              <a:rPr lang="en-ZA" i="1" dirty="0" smtClean="0">
                <a:solidFill>
                  <a:srgbClr val="004821"/>
                </a:solidFill>
              </a:rPr>
              <a:t>A Prayer of Moses the man of God. LORD, YOU have been our dwelling place and our refuge in all generations [says Moses]. </a:t>
            </a:r>
            <a:r>
              <a:rPr lang="en-ZA" b="1" i="1" dirty="0" smtClean="0">
                <a:solidFill>
                  <a:srgbClr val="004821"/>
                </a:solidFill>
              </a:rPr>
              <a:t>(Psalms 90:1 AMP). </a:t>
            </a:r>
            <a:r>
              <a:rPr lang="en-ZA" dirty="0" smtClean="0">
                <a:solidFill>
                  <a:srgbClr val="C00000"/>
                </a:solidFill>
              </a:rPr>
              <a:t>How does </a:t>
            </a:r>
            <a:r>
              <a:rPr lang="he-IL" dirty="0" smtClean="0">
                <a:solidFill>
                  <a:srgbClr val="C00000"/>
                </a:solidFill>
              </a:rPr>
              <a:t>יהוה</a:t>
            </a:r>
            <a:r>
              <a:rPr lang="en-ZA" dirty="0" smtClean="0">
                <a:solidFill>
                  <a:srgbClr val="C00000"/>
                </a:solidFill>
              </a:rPr>
              <a:t> see you? </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ASSEMBLY</a:t>
            </a:r>
            <a:endParaRPr lang="en-ZA" dirty="0"/>
          </a:p>
        </p:txBody>
      </p:sp>
      <p:sp>
        <p:nvSpPr>
          <p:cNvPr id="3" name="Content Placeholder 2"/>
          <p:cNvSpPr>
            <a:spLocks noGrp="1"/>
          </p:cNvSpPr>
          <p:nvPr>
            <p:ph idx="1"/>
          </p:nvPr>
        </p:nvSpPr>
        <p:spPr/>
        <p:txBody>
          <a:bodyPr>
            <a:normAutofit fontScale="85000" lnSpcReduction="20000"/>
          </a:bodyPr>
          <a:lstStyle/>
          <a:p>
            <a:pPr algn="ctr"/>
            <a:r>
              <a:rPr lang="en-ZA" sz="2600" i="1" dirty="0" err="1" smtClean="0">
                <a:solidFill>
                  <a:srgbClr val="004821"/>
                </a:solidFill>
              </a:rPr>
              <a:t>Mosheh</a:t>
            </a:r>
            <a:r>
              <a:rPr lang="en-ZA" sz="2600" i="1" dirty="0" smtClean="0">
                <a:solidFill>
                  <a:srgbClr val="004821"/>
                </a:solidFill>
              </a:rPr>
              <a:t> commanded us a Torah, an inheritance of the assembly of </a:t>
            </a:r>
            <a:r>
              <a:rPr lang="en-ZA" sz="2600" i="1" dirty="0" err="1" smtClean="0">
                <a:solidFill>
                  <a:srgbClr val="004821"/>
                </a:solidFill>
              </a:rPr>
              <a:t>Yaʽaqob</a:t>
            </a:r>
            <a:r>
              <a:rPr lang="en-ZA" sz="2600" i="1" dirty="0" smtClean="0">
                <a:solidFill>
                  <a:srgbClr val="004821"/>
                </a:solidFill>
              </a:rPr>
              <a:t>̱. </a:t>
            </a:r>
            <a:r>
              <a:rPr lang="en-ZA" sz="2600" b="1" i="1" dirty="0" smtClean="0">
                <a:solidFill>
                  <a:srgbClr val="004821"/>
                </a:solidFill>
              </a:rPr>
              <a:t>(Deuteronomy 33:4)</a:t>
            </a:r>
          </a:p>
          <a:p>
            <a:r>
              <a:rPr lang="en-ZA" sz="2600" dirty="0" smtClean="0"/>
              <a:t>The Torah is a possession of the </a:t>
            </a:r>
            <a:r>
              <a:rPr lang="en-ZA" sz="2600" i="1" dirty="0" smtClean="0"/>
              <a:t>“congregation”! </a:t>
            </a:r>
            <a:r>
              <a:rPr lang="en-ZA" sz="2600" dirty="0" smtClean="0"/>
              <a:t>Torah was not meant to be given to individuals as it is the assembly that keeps us accountable.  Is this what the writer of Hebrews was thinking about?</a:t>
            </a:r>
            <a:endParaRPr lang="en-ZA" sz="2600" i="1" dirty="0" smtClean="0">
              <a:solidFill>
                <a:srgbClr val="004821"/>
              </a:solidFill>
            </a:endParaRPr>
          </a:p>
          <a:p>
            <a:pPr algn="ctr"/>
            <a:r>
              <a:rPr lang="en-ZA" sz="2600" i="1" dirty="0" smtClean="0">
                <a:solidFill>
                  <a:srgbClr val="004821"/>
                </a:solidFill>
              </a:rPr>
              <a:t>And let us be concerned for one another in order to stir up love and good works, not forsaking the </a:t>
            </a:r>
            <a:r>
              <a:rPr lang="en-ZA" sz="2600" b="1" i="1" dirty="0" smtClean="0">
                <a:solidFill>
                  <a:srgbClr val="004821"/>
                </a:solidFill>
              </a:rPr>
              <a:t>assembling of ourselves </a:t>
            </a:r>
            <a:r>
              <a:rPr lang="en-ZA" sz="2600" i="1" dirty="0" smtClean="0">
                <a:solidFill>
                  <a:srgbClr val="004821"/>
                </a:solidFill>
              </a:rPr>
              <a:t>together, as is the habit of some, but encouraging, and so much more as you see the Day coming near. For if we sin purposely after we have received the knowledge of the truth, there no longer remains a slaughter offering for sins, but some fearsome anticipation of judgment, and a fierce fire which is about to consume the opponents. Anyone who has disregarded the Torah of </a:t>
            </a:r>
            <a:r>
              <a:rPr lang="en-ZA" sz="2600" i="1" dirty="0" err="1" smtClean="0">
                <a:solidFill>
                  <a:srgbClr val="004821"/>
                </a:solidFill>
              </a:rPr>
              <a:t>Mosheh</a:t>
            </a:r>
            <a:r>
              <a:rPr lang="en-ZA" sz="2600" i="1" dirty="0" smtClean="0">
                <a:solidFill>
                  <a:srgbClr val="004821"/>
                </a:solidFill>
              </a:rPr>
              <a:t> dies without compassion on the witness of two or three witnesses. How much worse punishment do you think shall he deserve who has trampled the Son of Elohim underfoot, counted the blood of the covenant by which he was set apart as common, and insulted the Spirit of favour? </a:t>
            </a:r>
            <a:r>
              <a:rPr lang="en-ZA" sz="2600" b="1" i="1" dirty="0" smtClean="0">
                <a:solidFill>
                  <a:srgbClr val="004821"/>
                </a:solidFill>
              </a:rPr>
              <a:t>(Hebrews 10:24-29)</a:t>
            </a:r>
          </a:p>
          <a:p>
            <a:endParaRPr lang="en-ZA" dirty="0" smtClean="0"/>
          </a:p>
          <a:p>
            <a:pPr algn="ctr"/>
            <a:endParaRPr lang="en-ZA" b="1"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BLESSINGS</a:t>
            </a:r>
            <a:endParaRPr lang="en-ZA" dirty="0"/>
          </a:p>
        </p:txBody>
      </p:sp>
      <p:sp>
        <p:nvSpPr>
          <p:cNvPr id="3" name="Content Placeholder 2"/>
          <p:cNvSpPr>
            <a:spLocks noGrp="1"/>
          </p:cNvSpPr>
          <p:nvPr>
            <p:ph idx="1"/>
          </p:nvPr>
        </p:nvSpPr>
        <p:spPr/>
        <p:txBody>
          <a:bodyPr>
            <a:normAutofit/>
          </a:bodyPr>
          <a:lstStyle/>
          <a:p>
            <a:r>
              <a:rPr lang="en-ZA" dirty="0" smtClean="0"/>
              <a:t>Deuteronomy 33 continues with Moses’ blessings over the individual tribes. Jacob had blessed each of his sons according to that son’s individual potential and destiny. Now we read of Moses as he blesses the descendents of Jacob’s sons by their respective tribes. </a:t>
            </a:r>
          </a:p>
          <a:p>
            <a:r>
              <a:rPr lang="en-ZA" dirty="0" smtClean="0"/>
              <a:t>Each tribe is blessed according to its personality and its responsibilities. The translations of these blessings vary substantially as there are Hebrew words and phrases in these blessings that appear nowhere else in the Bible. It is one of the rare places in the Hebrew Scriptures where there are some differences between the oldest Hebrew manuscripts. </a:t>
            </a:r>
          </a:p>
          <a:p>
            <a:r>
              <a:rPr lang="en-ZA" i="1" dirty="0" smtClean="0">
                <a:solidFill>
                  <a:srgbClr val="C00000"/>
                </a:solidFill>
              </a:rPr>
              <a:t>Jeffrey </a:t>
            </a:r>
            <a:r>
              <a:rPr lang="en-ZA" i="1" dirty="0" err="1" smtClean="0">
                <a:solidFill>
                  <a:srgbClr val="C00000"/>
                </a:solidFill>
              </a:rPr>
              <a:t>Tigay</a:t>
            </a:r>
            <a:r>
              <a:rPr lang="en-ZA" i="1" dirty="0" smtClean="0">
                <a:solidFill>
                  <a:srgbClr val="C00000"/>
                </a:solidFill>
              </a:rPr>
              <a:t> puts it like this: it is full of rare words, syntactic difficulties, grammatical inconsistencies and opaque allusions.</a:t>
            </a:r>
            <a:r>
              <a:rPr lang="en-ZA" dirty="0" smtClean="0"/>
              <a:t> </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a:t>
            </a:fld>
            <a:endParaRPr lang="en-Z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Grp="1" noChangeArrowheads="1"/>
          </p:cNvSpPr>
          <p:nvPr>
            <p:ph type="title"/>
          </p:nvPr>
        </p:nvSpPr>
        <p:spPr/>
        <p:txBody>
          <a:bodyPr/>
          <a:lstStyle/>
          <a:p>
            <a:r>
              <a:rPr lang="en-ZA" dirty="0" smtClean="0"/>
              <a:t>REUBEN (Ruby) </a:t>
            </a:r>
          </a:p>
        </p:txBody>
      </p:sp>
      <p:sp>
        <p:nvSpPr>
          <p:cNvPr id="36866" name="Rectangle 2"/>
          <p:cNvSpPr>
            <a:spLocks noGrp="1" noChangeArrowheads="1"/>
          </p:cNvSpPr>
          <p:nvPr>
            <p:ph type="body" idx="1"/>
          </p:nvPr>
        </p:nvSpPr>
        <p:spPr/>
        <p:txBody>
          <a:bodyPr>
            <a:normAutofit/>
          </a:bodyPr>
          <a:lstStyle/>
          <a:p>
            <a:r>
              <a:rPr lang="en-ZA" b="1" dirty="0" smtClean="0"/>
              <a:t>Jacob prophecy: </a:t>
            </a:r>
          </a:p>
          <a:p>
            <a:pPr algn="ctr"/>
            <a:r>
              <a:rPr lang="en-ZA" i="1" dirty="0" smtClean="0">
                <a:solidFill>
                  <a:srgbClr val="004821"/>
                </a:solidFill>
              </a:rPr>
              <a:t>“</a:t>
            </a:r>
            <a:r>
              <a:rPr lang="en-ZA" i="1" dirty="0" err="1" smtClean="0">
                <a:solidFill>
                  <a:srgbClr val="004821"/>
                </a:solidFill>
              </a:rPr>
              <a:t>Re’uḇĕn</a:t>
            </a:r>
            <a:r>
              <a:rPr lang="en-ZA" i="1" dirty="0" smtClean="0">
                <a:solidFill>
                  <a:srgbClr val="004821"/>
                </a:solidFill>
              </a:rPr>
              <a:t>, you are my first-born, my power and the beginning of my strength, the </a:t>
            </a:r>
            <a:r>
              <a:rPr lang="en-ZA" i="1" dirty="0" err="1" smtClean="0">
                <a:solidFill>
                  <a:srgbClr val="004821"/>
                </a:solidFill>
              </a:rPr>
              <a:t>excellency</a:t>
            </a:r>
            <a:r>
              <a:rPr lang="en-ZA" i="1" dirty="0" smtClean="0">
                <a:solidFill>
                  <a:srgbClr val="004821"/>
                </a:solidFill>
              </a:rPr>
              <a:t> of exaltation and the </a:t>
            </a:r>
            <a:r>
              <a:rPr lang="en-ZA" i="1" dirty="0" err="1" smtClean="0">
                <a:solidFill>
                  <a:srgbClr val="004821"/>
                </a:solidFill>
              </a:rPr>
              <a:t>excellency</a:t>
            </a:r>
            <a:r>
              <a:rPr lang="en-ZA" i="1" dirty="0" smtClean="0">
                <a:solidFill>
                  <a:srgbClr val="004821"/>
                </a:solidFill>
              </a:rPr>
              <a:t> of power. “Boiling like water, you do not excel, because you went up to your father’s bed, then you defiled it – he went up to my couch. </a:t>
            </a:r>
            <a:r>
              <a:rPr lang="en-ZA" b="1" i="1" dirty="0" smtClean="0">
                <a:solidFill>
                  <a:srgbClr val="004821"/>
                </a:solidFill>
              </a:rPr>
              <a:t>(Genesis 49:3-4)</a:t>
            </a:r>
          </a:p>
          <a:p>
            <a:r>
              <a:rPr lang="en-ZA" b="1" dirty="0" smtClean="0"/>
              <a:t>Moses blessing: </a:t>
            </a:r>
          </a:p>
          <a:p>
            <a:pPr algn="ctr"/>
            <a:r>
              <a:rPr lang="en-ZA" i="1" dirty="0" smtClean="0">
                <a:solidFill>
                  <a:srgbClr val="004821"/>
                </a:solidFill>
              </a:rPr>
              <a:t>“Let </a:t>
            </a:r>
            <a:r>
              <a:rPr lang="en-ZA" i="1" dirty="0" err="1" smtClean="0">
                <a:solidFill>
                  <a:srgbClr val="004821"/>
                </a:solidFill>
              </a:rPr>
              <a:t>Re’uḇĕn</a:t>
            </a:r>
            <a:r>
              <a:rPr lang="en-ZA" i="1" dirty="0" smtClean="0">
                <a:solidFill>
                  <a:srgbClr val="004821"/>
                </a:solidFill>
              </a:rPr>
              <a:t> live, and not die, and let his men be numbered.” </a:t>
            </a:r>
            <a:r>
              <a:rPr lang="en-ZA" b="1" i="1" dirty="0" smtClean="0">
                <a:solidFill>
                  <a:srgbClr val="004821"/>
                </a:solidFill>
              </a:rPr>
              <a:t>(Deuteronomy 33:6)</a:t>
            </a:r>
          </a:p>
          <a:p>
            <a:pPr algn="just"/>
            <a:r>
              <a:rPr lang="en-ZA" b="1" dirty="0" smtClean="0"/>
              <a:t>Name meaning: </a:t>
            </a:r>
          </a:p>
          <a:p>
            <a:pPr algn="ctr"/>
            <a:r>
              <a:rPr lang="en-ZA" i="1" dirty="0" smtClean="0">
                <a:solidFill>
                  <a:srgbClr val="004821"/>
                </a:solidFill>
              </a:rPr>
              <a:t>“see a son</a:t>
            </a:r>
            <a:r>
              <a:rPr lang="en-ZA" b="1" i="1" dirty="0" smtClean="0">
                <a:solidFill>
                  <a:srgbClr val="004821"/>
                </a:solidFill>
              </a:rPr>
              <a:t>” Genesis 29:32 </a:t>
            </a:r>
          </a:p>
          <a:p>
            <a:r>
              <a:rPr lang="en-ZA" b="1" dirty="0" smtClean="0"/>
              <a:t>Birth stone meaning: </a:t>
            </a:r>
          </a:p>
          <a:p>
            <a:r>
              <a:rPr lang="en-ZA" dirty="0" smtClean="0"/>
              <a:t>Odem, root leads to </a:t>
            </a:r>
            <a:r>
              <a:rPr lang="en-ZA" i="1" dirty="0" smtClean="0"/>
              <a:t>“daman”  </a:t>
            </a:r>
            <a:r>
              <a:rPr lang="en-ZA" dirty="0" smtClean="0"/>
              <a:t>which means to submit </a:t>
            </a:r>
            <a:r>
              <a:rPr lang="en-ZA" i="1" dirty="0" smtClean="0"/>
              <a:t>(Hebrew Chaldean Lexicon by Davidson pg 152)</a:t>
            </a:r>
          </a:p>
          <a:p>
            <a:pPr algn="ctr"/>
            <a:endParaRPr lang="en-ZA" b="1" i="1" dirty="0" smtClean="0">
              <a:solidFill>
                <a:srgbClr val="004821"/>
              </a:solidFill>
            </a:endParaRPr>
          </a:p>
          <a:p>
            <a:pPr algn="just"/>
            <a:endParaRPr lang="en-ZA" b="1" dirty="0" smtClean="0"/>
          </a:p>
          <a:p>
            <a:endParaRPr lang="en-ZA" dirty="0" smtClean="0"/>
          </a:p>
          <a:p>
            <a:endParaRPr lang="en-ZA" dirty="0" smtClean="0"/>
          </a:p>
          <a:p>
            <a:endParaRPr lang="en-ZA" dirty="0" smtClean="0"/>
          </a:p>
        </p:txBody>
      </p:sp>
      <p:pic>
        <p:nvPicPr>
          <p:cNvPr id="35844" name="Picture 3"/>
          <p:cNvPicPr>
            <a:picLocks noChangeAspect="1" noChangeArrowheads="1"/>
          </p:cNvPicPr>
          <p:nvPr/>
        </p:nvPicPr>
        <p:blipFill>
          <a:blip r:embed="rId3" cstate="print"/>
          <a:srcRect/>
          <a:stretch>
            <a:fillRect/>
          </a:stretch>
        </p:blipFill>
        <p:spPr bwMode="auto">
          <a:xfrm>
            <a:off x="7236296" y="0"/>
            <a:ext cx="1907704" cy="1631769"/>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Grp="1" noChangeArrowheads="1"/>
          </p:cNvSpPr>
          <p:nvPr>
            <p:ph type="title"/>
          </p:nvPr>
        </p:nvSpPr>
        <p:spPr/>
        <p:txBody>
          <a:bodyPr/>
          <a:lstStyle/>
          <a:p>
            <a:r>
              <a:rPr lang="en-ZA" dirty="0" smtClean="0"/>
              <a:t>LIFE</a:t>
            </a:r>
          </a:p>
        </p:txBody>
      </p:sp>
      <p:sp>
        <p:nvSpPr>
          <p:cNvPr id="36866" name="Rectangle 2"/>
          <p:cNvSpPr>
            <a:spLocks noGrp="1" noChangeArrowheads="1"/>
          </p:cNvSpPr>
          <p:nvPr>
            <p:ph type="body" idx="1"/>
          </p:nvPr>
        </p:nvSpPr>
        <p:spPr/>
        <p:txBody>
          <a:bodyPr>
            <a:normAutofit lnSpcReduction="10000"/>
          </a:bodyPr>
          <a:lstStyle/>
          <a:p>
            <a:r>
              <a:rPr lang="en-ZA" dirty="0" smtClean="0"/>
              <a:t>Moses blessing seems pretty short and sweet, but what does it mean? Moses blesses the tribe of Reuben with </a:t>
            </a:r>
            <a:r>
              <a:rPr lang="en-ZA" i="1" dirty="0" smtClean="0"/>
              <a:t>“life”. </a:t>
            </a:r>
            <a:r>
              <a:rPr lang="en-ZA" dirty="0" smtClean="0"/>
              <a:t>There’s a bit of grace in this blessing as it was Reuben who took his father Jacob’s concubine and lay with her. Here is what Torah had to say about that:</a:t>
            </a:r>
          </a:p>
          <a:p>
            <a:pPr algn="ctr"/>
            <a:r>
              <a:rPr lang="en-ZA" i="1" dirty="0" smtClean="0">
                <a:solidFill>
                  <a:srgbClr val="004821"/>
                </a:solidFill>
              </a:rPr>
              <a:t>‘And a man who lies with the wife of his father has uncovered the nakedness of his father, both of them shall certainly be put to death, their blood is upon them. </a:t>
            </a:r>
            <a:r>
              <a:rPr lang="en-ZA" b="1" i="1" dirty="0" smtClean="0">
                <a:solidFill>
                  <a:srgbClr val="004821"/>
                </a:solidFill>
              </a:rPr>
              <a:t>(Leviticus 20:11) </a:t>
            </a:r>
          </a:p>
          <a:p>
            <a:r>
              <a:rPr lang="en-ZA" dirty="0" smtClean="0"/>
              <a:t>The reason why he was pardoned for this offense could have been, was that Torah had not yet been given from Mt. Sinai. There are a few reasons for blessing Reuben with </a:t>
            </a:r>
            <a:r>
              <a:rPr lang="en-ZA" i="1" dirty="0" smtClean="0"/>
              <a:t>“life”. </a:t>
            </a:r>
            <a:r>
              <a:rPr lang="en-ZA" dirty="0" smtClean="0"/>
              <a:t>Reuben had already been given territory on the east side of the Jordan. </a:t>
            </a:r>
            <a:r>
              <a:rPr lang="en-ZA" dirty="0" err="1" smtClean="0"/>
              <a:t>Reubenites</a:t>
            </a:r>
            <a:r>
              <a:rPr lang="en-ZA" dirty="0" smtClean="0"/>
              <a:t> could therefore not survive as an official tribe outside of the Promised Land. Or, Jewish sages offer a military explanation. In return for the land on the east of the Jordan, the </a:t>
            </a:r>
            <a:r>
              <a:rPr lang="en-ZA" dirty="0" err="1" smtClean="0"/>
              <a:t>Reubenite</a:t>
            </a:r>
            <a:r>
              <a:rPr lang="en-ZA" dirty="0" smtClean="0"/>
              <a:t> men had promised to take the front line in the battles to conquer the Promised Land. Moses prays a blessing of </a:t>
            </a:r>
            <a:r>
              <a:rPr lang="en-ZA" i="1" dirty="0" smtClean="0"/>
              <a:t>“life</a:t>
            </a:r>
            <a:r>
              <a:rPr lang="en-ZA" dirty="0" smtClean="0"/>
              <a:t>” over them in light of this dangerous mission.</a:t>
            </a:r>
            <a:endParaRPr lang="en-ZA" i="1" dirty="0" smtClean="0">
              <a:solidFill>
                <a:srgbClr val="004821"/>
              </a:solidFill>
            </a:endParaRPr>
          </a:p>
          <a:p>
            <a:endParaRPr lang="en-ZA" dirty="0" smtClean="0"/>
          </a:p>
          <a:p>
            <a:pPr algn="just"/>
            <a:endParaRPr lang="en-ZA" b="1" dirty="0" smtClean="0"/>
          </a:p>
          <a:p>
            <a:endParaRPr lang="en-ZA" dirty="0" smtClean="0"/>
          </a:p>
          <a:p>
            <a:endParaRPr lang="en-ZA" dirty="0" smtClean="0"/>
          </a:p>
          <a:p>
            <a:endParaRPr lang="en-ZA" dirty="0" smtClean="0"/>
          </a:p>
        </p:txBody>
      </p:sp>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Grp="1" noChangeArrowheads="1"/>
          </p:cNvSpPr>
          <p:nvPr>
            <p:ph type="title"/>
          </p:nvPr>
        </p:nvSpPr>
        <p:spPr/>
        <p:txBody>
          <a:bodyPr/>
          <a:lstStyle/>
          <a:p>
            <a:r>
              <a:rPr lang="en-ZA" dirty="0" smtClean="0"/>
              <a:t>WALKING SUBMITTED</a:t>
            </a:r>
          </a:p>
        </p:txBody>
      </p:sp>
      <p:sp>
        <p:nvSpPr>
          <p:cNvPr id="37890" name="Rectangle 2"/>
          <p:cNvSpPr>
            <a:spLocks noGrp="1" noChangeArrowheads="1"/>
          </p:cNvSpPr>
          <p:nvPr>
            <p:ph type="body" idx="1"/>
          </p:nvPr>
        </p:nvSpPr>
        <p:spPr/>
        <p:txBody>
          <a:bodyPr>
            <a:normAutofit/>
          </a:bodyPr>
          <a:lstStyle/>
          <a:p>
            <a:pPr algn="ctr"/>
            <a:r>
              <a:rPr lang="en-ZA" i="1" dirty="0" smtClean="0">
                <a:solidFill>
                  <a:srgbClr val="004821"/>
                </a:solidFill>
              </a:rPr>
              <a:t>“Of Myself I am unable to do any matter. As I hear, I judge, and My judgment is righteous, because I do not seek My own desire, but the desire of the Father who sent Me.</a:t>
            </a:r>
            <a:r>
              <a:rPr lang="en-ZA" b="1" i="1" dirty="0" smtClean="0">
                <a:solidFill>
                  <a:srgbClr val="004821"/>
                </a:solidFill>
              </a:rPr>
              <a:t> (John 5:30)</a:t>
            </a:r>
          </a:p>
          <a:p>
            <a:pPr>
              <a:lnSpc>
                <a:spcPts val="2400"/>
              </a:lnSpc>
            </a:pPr>
            <a:r>
              <a:rPr lang="he-IL" dirty="0" smtClean="0">
                <a:solidFill>
                  <a:srgbClr val="C00000"/>
                </a:solidFill>
              </a:rPr>
              <a:t>יהושע</a:t>
            </a:r>
            <a:r>
              <a:rPr lang="en-ZA" dirty="0" smtClean="0">
                <a:solidFill>
                  <a:srgbClr val="C00000"/>
                </a:solidFill>
              </a:rPr>
              <a:t> was totally submitted, He was and is the perfect forerunner for all mankind through His submission unto death. </a:t>
            </a:r>
          </a:p>
          <a:p>
            <a:pPr algn="ctr"/>
            <a:r>
              <a:rPr lang="en-ZA" i="1" dirty="0" smtClean="0">
                <a:solidFill>
                  <a:srgbClr val="004821"/>
                </a:solidFill>
              </a:rPr>
              <a:t>For “He who wishes to love life and see good days, let him keep his tongue from evil, and his lips from speaking deceit, let him turn away from evil and do good, let him seek peace and pursue it. “Because the eyes of </a:t>
            </a:r>
            <a:r>
              <a:rPr lang="he-IL" i="1" dirty="0" smtClean="0">
                <a:solidFill>
                  <a:srgbClr val="004821"/>
                </a:solidFill>
              </a:rPr>
              <a:t>יהוה</a:t>
            </a:r>
            <a:r>
              <a:rPr lang="en-ZA" i="1" dirty="0" smtClean="0">
                <a:solidFill>
                  <a:srgbClr val="004821"/>
                </a:solidFill>
              </a:rPr>
              <a:t> are on the righteous, and his ears are open to their prayers, but the face of </a:t>
            </a:r>
            <a:r>
              <a:rPr lang="he-IL" i="1" dirty="0" smtClean="0">
                <a:solidFill>
                  <a:srgbClr val="004821"/>
                </a:solidFill>
              </a:rPr>
              <a:t>יהוה</a:t>
            </a:r>
            <a:r>
              <a:rPr lang="en-ZA" i="1" dirty="0" smtClean="0">
                <a:solidFill>
                  <a:srgbClr val="004821"/>
                </a:solidFill>
              </a:rPr>
              <a:t> is against those who do evil.” And who is the one doing evil to you, if you become imitators of the good? But even if you suffer for righteousness’ sake, you are blessed. “And do not fear their threats, neither be troubled.” </a:t>
            </a:r>
            <a:r>
              <a:rPr lang="en-US" b="1" i="1" dirty="0" smtClean="0">
                <a:solidFill>
                  <a:srgbClr val="004821"/>
                </a:solidFill>
              </a:rPr>
              <a:t>(1 Peter 3:10-14)</a:t>
            </a:r>
          </a:p>
          <a:p>
            <a:endParaRPr lang="en-US" dirty="0" smtClean="0"/>
          </a:p>
          <a:p>
            <a:endParaRPr lang="en-ZA" i="1" dirty="0" smtClean="0">
              <a:solidFill>
                <a:schemeClr val="accent3">
                  <a:lumMod val="50000"/>
                </a:schemeClr>
              </a:solidFill>
            </a:endParaRP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10</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Grp="1" noChangeArrowheads="1"/>
          </p:cNvSpPr>
          <p:nvPr>
            <p:ph type="title"/>
          </p:nvPr>
        </p:nvSpPr>
        <p:spPr/>
        <p:txBody>
          <a:bodyPr/>
          <a:lstStyle/>
          <a:p>
            <a:r>
              <a:rPr lang="en-ZA" smtClean="0"/>
              <a:t>LACK OF SUBMISSION</a:t>
            </a:r>
          </a:p>
        </p:txBody>
      </p:sp>
      <p:sp>
        <p:nvSpPr>
          <p:cNvPr id="38914" name="Rectangle 2"/>
          <p:cNvSpPr>
            <a:spLocks noGrp="1" noChangeArrowheads="1"/>
          </p:cNvSpPr>
          <p:nvPr>
            <p:ph type="body" idx="1"/>
          </p:nvPr>
        </p:nvSpPr>
        <p:spPr/>
        <p:txBody>
          <a:bodyPr>
            <a:normAutofit/>
          </a:bodyPr>
          <a:lstStyle/>
          <a:p>
            <a:pPr algn="ctr"/>
            <a:r>
              <a:rPr lang="en-ZA" i="1" dirty="0" smtClean="0">
                <a:solidFill>
                  <a:srgbClr val="004821"/>
                </a:solidFill>
              </a:rPr>
              <a:t>Where do </a:t>
            </a:r>
            <a:r>
              <a:rPr lang="en-ZA" i="1" dirty="0" err="1" smtClean="0">
                <a:solidFill>
                  <a:srgbClr val="004821"/>
                </a:solidFill>
              </a:rPr>
              <a:t>fightings</a:t>
            </a:r>
            <a:r>
              <a:rPr lang="en-ZA" i="1" dirty="0" smtClean="0">
                <a:solidFill>
                  <a:srgbClr val="004821"/>
                </a:solidFill>
              </a:rPr>
              <a:t> and strivings come from among you? Do they not come from your pleasures that battle in your members? You desire, and do not have. You murder, and are jealous, and are unable to obtain. You strive and fight, and you do not possess, because you do not ask. You ask and do not receive, because you ask evilly, in order to spend it on your pleasures. Adulterers and adulteresses! Do you not know that friendship with the world is enmity with Elohim?</a:t>
            </a:r>
            <a:r>
              <a:rPr lang="en-ZA" i="1" baseline="30000" dirty="0" smtClean="0">
                <a:solidFill>
                  <a:srgbClr val="004821"/>
                </a:solidFill>
              </a:rPr>
              <a:t>1</a:t>
            </a:r>
            <a:r>
              <a:rPr lang="en-ZA" i="1" dirty="0" smtClean="0">
                <a:solidFill>
                  <a:srgbClr val="004821"/>
                </a:solidFill>
              </a:rPr>
              <a:t> Whoever therefore intends to be a friend of the world makes himself an enemy of Elohim. Or do you think that the Scripture speaks to no purpose? Does the Spirit which dwells in us intensely crave unto envy? But He gives greater favour. Because of this He says, “Elohim resists the proud, but gives favour to the humble.” </a:t>
            </a:r>
          </a:p>
          <a:p>
            <a:pPr algn="ctr"/>
            <a:r>
              <a:rPr lang="en-ZA" b="1" i="1" dirty="0" smtClean="0">
                <a:solidFill>
                  <a:srgbClr val="004821"/>
                </a:solidFill>
              </a:rPr>
              <a:t>(James 4:1-6)</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Grp="1" noChangeArrowheads="1"/>
          </p:cNvSpPr>
          <p:nvPr>
            <p:ph type="title"/>
          </p:nvPr>
        </p:nvSpPr>
        <p:spPr/>
        <p:txBody>
          <a:bodyPr/>
          <a:lstStyle/>
          <a:p>
            <a:r>
              <a:rPr lang="en-ZA" smtClean="0"/>
              <a:t>SUBMIT TO GOD </a:t>
            </a:r>
          </a:p>
        </p:txBody>
      </p:sp>
      <p:sp>
        <p:nvSpPr>
          <p:cNvPr id="39938" name="Rectangle 2"/>
          <p:cNvSpPr>
            <a:spLocks noGrp="1" noChangeArrowheads="1"/>
          </p:cNvSpPr>
          <p:nvPr>
            <p:ph type="body" idx="1"/>
          </p:nvPr>
        </p:nvSpPr>
        <p:spPr/>
        <p:txBody>
          <a:bodyPr>
            <a:normAutofit/>
          </a:bodyPr>
          <a:lstStyle/>
          <a:p>
            <a:pPr algn="ctr"/>
            <a:r>
              <a:rPr lang="en-ZA" i="1" dirty="0" smtClean="0">
                <a:solidFill>
                  <a:srgbClr val="004821"/>
                </a:solidFill>
              </a:rPr>
              <a:t>So then subject yourselves to Elohim. Resist the devil and he shall flee from you. Draw near to Elohim and He shall draw near to you. Cleanse hands, sinners. And cleanse the hearts, you double-minded</a:t>
            </a:r>
            <a:r>
              <a:rPr lang="en-ZA" b="1" i="1" dirty="0" smtClean="0">
                <a:solidFill>
                  <a:srgbClr val="004821"/>
                </a:solidFill>
              </a:rPr>
              <a:t>! (James 4:7-8)</a:t>
            </a:r>
          </a:p>
          <a:p>
            <a:endParaRPr lang="en-ZA" dirty="0" smtClean="0"/>
          </a:p>
          <a:p>
            <a:r>
              <a:rPr lang="en-ZA" dirty="0" smtClean="0"/>
              <a:t>The humble receive grace from God. In Greek </a:t>
            </a:r>
            <a:r>
              <a:rPr lang="en-ZA" i="1" dirty="0" smtClean="0"/>
              <a:t>“the humble” </a:t>
            </a:r>
            <a:r>
              <a:rPr lang="en-ZA" dirty="0" smtClean="0"/>
              <a:t>it means the low lying one, to lie low, to lie under. If we are proud and arrogant, </a:t>
            </a:r>
            <a:r>
              <a:rPr lang="he-IL" dirty="0" smtClean="0"/>
              <a:t>יהוה</a:t>
            </a:r>
            <a:r>
              <a:rPr lang="en-ZA" dirty="0" smtClean="0"/>
              <a:t> resists us! So we are entertaining Satan when we are proud. </a:t>
            </a:r>
          </a:p>
          <a:p>
            <a:pPr algn="just"/>
            <a:endParaRPr lang="en-ZA" dirty="0" smtClean="0"/>
          </a:p>
          <a:p>
            <a:r>
              <a:rPr lang="en-ZA" dirty="0" smtClean="0">
                <a:solidFill>
                  <a:srgbClr val="C00000"/>
                </a:solidFill>
              </a:rPr>
              <a:t>Rabbi’s teach if we open a gate the size of needle through repentance and humbleness of spirit before </a:t>
            </a:r>
            <a:r>
              <a:rPr lang="he-IL" dirty="0" smtClean="0">
                <a:solidFill>
                  <a:srgbClr val="C00000"/>
                </a:solidFill>
              </a:rPr>
              <a:t>יהוה</a:t>
            </a:r>
            <a:r>
              <a:rPr lang="en-ZA" dirty="0" smtClean="0">
                <a:solidFill>
                  <a:srgbClr val="C00000"/>
                </a:solidFill>
              </a:rPr>
              <a:t>, He will open the gate up to the size that a camel will go through .  </a:t>
            </a:r>
          </a:p>
          <a:p>
            <a:endParaRPr lang="en-US" dirty="0" smtClean="0"/>
          </a:p>
          <a:p>
            <a:pPr algn="just"/>
            <a:endParaRPr lang="en-ZA" dirty="0" smtClean="0">
              <a:solidFill>
                <a:schemeClr val="accent2">
                  <a:lumMod val="75000"/>
                </a:schemeClr>
              </a:solidFill>
            </a:endParaRPr>
          </a:p>
          <a:p>
            <a:pPr algn="just"/>
            <a:endParaRPr lang="en-US" dirty="0" smtClean="0">
              <a:solidFill>
                <a:schemeClr val="accent2">
                  <a:lumMod val="75000"/>
                </a:schemeClr>
              </a:solidFill>
            </a:endParaRPr>
          </a:p>
          <a:p>
            <a:endParaRPr lang="en-US" dirty="0" smtClean="0"/>
          </a:p>
          <a:p>
            <a:endParaRPr lang="en-US"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z="1600" b="1" smtClean="0"/>
              <a:pPr>
                <a:defRPr/>
              </a:pPr>
              <a:t>12</a:t>
            </a:fld>
            <a:endParaRPr lang="en-ZA" sz="1600" b="1"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3"/>
          <p:cNvPicPr>
            <a:picLocks noChangeAspect="1" noChangeArrowheads="1"/>
          </p:cNvPicPr>
          <p:nvPr/>
        </p:nvPicPr>
        <p:blipFill>
          <a:blip r:embed="rId3" cstate="print"/>
          <a:srcRect l="3175" b="6958"/>
          <a:stretch>
            <a:fillRect/>
          </a:stretch>
        </p:blipFill>
        <p:spPr bwMode="auto">
          <a:xfrm>
            <a:off x="6948264" y="0"/>
            <a:ext cx="2195736" cy="1628800"/>
          </a:xfrm>
          <a:prstGeom prst="rect">
            <a:avLst/>
          </a:prstGeom>
          <a:noFill/>
          <a:ln w="9525">
            <a:noFill/>
            <a:round/>
            <a:headEnd/>
            <a:tailEnd/>
          </a:ln>
        </p:spPr>
      </p:pic>
      <p:sp>
        <p:nvSpPr>
          <p:cNvPr id="72705" name="Rectangle 1"/>
          <p:cNvSpPr>
            <a:spLocks noGrp="1" noChangeArrowheads="1"/>
          </p:cNvSpPr>
          <p:nvPr>
            <p:ph type="title"/>
          </p:nvPr>
        </p:nvSpPr>
        <p:spPr>
          <a:xfrm>
            <a:off x="457200" y="274638"/>
            <a:ext cx="7643192" cy="1143000"/>
          </a:xfrm>
        </p:spPr>
        <p:txBody>
          <a:bodyPr/>
          <a:lstStyle/>
          <a:p>
            <a:r>
              <a:rPr lang="en-ZA" dirty="0" smtClean="0"/>
              <a:t>	JUDAH (Turquoise) </a:t>
            </a:r>
          </a:p>
        </p:txBody>
      </p:sp>
      <p:sp>
        <p:nvSpPr>
          <p:cNvPr id="72706" name="Rectangle 2"/>
          <p:cNvSpPr>
            <a:spLocks noGrp="1" noChangeArrowheads="1"/>
          </p:cNvSpPr>
          <p:nvPr>
            <p:ph type="body" idx="1"/>
          </p:nvPr>
        </p:nvSpPr>
        <p:spPr/>
        <p:txBody>
          <a:bodyPr>
            <a:noAutofit/>
          </a:bodyPr>
          <a:lstStyle/>
          <a:p>
            <a:r>
              <a:rPr lang="en-ZA" b="1" dirty="0" smtClean="0"/>
              <a:t>Jacob Prophecy: </a:t>
            </a:r>
            <a:r>
              <a:rPr lang="en-ZA" i="1" dirty="0" smtClean="0">
                <a:solidFill>
                  <a:srgbClr val="004821"/>
                </a:solidFill>
              </a:rPr>
              <a:t>“You, </a:t>
            </a:r>
            <a:r>
              <a:rPr lang="en-ZA" i="1" dirty="0" err="1" smtClean="0">
                <a:solidFill>
                  <a:srgbClr val="004821"/>
                </a:solidFill>
              </a:rPr>
              <a:t>Yehuḏah</a:t>
            </a:r>
            <a:r>
              <a:rPr lang="en-ZA" i="1" dirty="0" smtClean="0">
                <a:solidFill>
                  <a:srgbClr val="004821"/>
                </a:solidFill>
              </a:rPr>
              <a:t>, your brothers praise you; your hand is on the neck of your enemies; your father’s children bow down before you. “</a:t>
            </a:r>
            <a:r>
              <a:rPr lang="en-ZA" i="1" dirty="0" err="1" smtClean="0">
                <a:solidFill>
                  <a:srgbClr val="004821"/>
                </a:solidFill>
              </a:rPr>
              <a:t>Yehuḏah</a:t>
            </a:r>
            <a:r>
              <a:rPr lang="en-ZA" i="1" dirty="0" smtClean="0">
                <a:solidFill>
                  <a:srgbClr val="004821"/>
                </a:solidFill>
              </a:rPr>
              <a:t> is a lion’s cub; from the prey you have gone up, my son! He bowed down, he crouched like a lion. And like a lion, who does rouse him? “The sceptre shall not turn aside from </a:t>
            </a:r>
            <a:r>
              <a:rPr lang="en-ZA" i="1" dirty="0" err="1" smtClean="0">
                <a:solidFill>
                  <a:srgbClr val="004821"/>
                </a:solidFill>
              </a:rPr>
              <a:t>Yehuḏah</a:t>
            </a:r>
            <a:r>
              <a:rPr lang="en-ZA" i="1" dirty="0" smtClean="0">
                <a:solidFill>
                  <a:srgbClr val="004821"/>
                </a:solidFill>
              </a:rPr>
              <a:t>, nor a Lawgiver from between his feet, until Shiloh comes, and to Him is the obedience of peoples. “Binding his donkey to the vine, and his donkey’s colt to the choice vine, he washed his garments in wine, and his robes in the blood of grapes. “His eyes are darker than wine, and his teeth whiter than milk. </a:t>
            </a:r>
            <a:r>
              <a:rPr lang="en-ZA" b="1" i="1" dirty="0" smtClean="0">
                <a:solidFill>
                  <a:srgbClr val="004821"/>
                </a:solidFill>
              </a:rPr>
              <a:t>(Genesis 49:8-12)</a:t>
            </a:r>
          </a:p>
          <a:p>
            <a:pPr algn="just"/>
            <a:r>
              <a:rPr lang="en-ZA" b="1" dirty="0" smtClean="0"/>
              <a:t>Name meaning: </a:t>
            </a:r>
            <a:r>
              <a:rPr lang="en-ZA" i="1" dirty="0" smtClean="0"/>
              <a:t>“</a:t>
            </a:r>
            <a:r>
              <a:rPr lang="en-ZA" i="1" dirty="0" err="1" smtClean="0"/>
              <a:t>yadah</a:t>
            </a:r>
            <a:r>
              <a:rPr lang="en-ZA" i="1" dirty="0" smtClean="0"/>
              <a:t>”, </a:t>
            </a:r>
            <a:r>
              <a:rPr lang="en-ZA" dirty="0" smtClean="0"/>
              <a:t>to use the hand [</a:t>
            </a:r>
            <a:r>
              <a:rPr lang="en-ZA" dirty="0" err="1" smtClean="0"/>
              <a:t>yad</a:t>
            </a:r>
            <a:r>
              <a:rPr lang="en-ZA" dirty="0" smtClean="0"/>
              <a:t>], to praise, to give thanks, to consecrate, to worship, to throw an object, to make confession. </a:t>
            </a:r>
            <a:r>
              <a:rPr lang="en-ZA" b="1" i="1" dirty="0" smtClean="0">
                <a:solidFill>
                  <a:srgbClr val="004821"/>
                </a:solidFill>
              </a:rPr>
              <a:t>Genesis 29:35 </a:t>
            </a:r>
            <a:r>
              <a:rPr lang="en-ZA" i="1" dirty="0" smtClean="0">
                <a:solidFill>
                  <a:srgbClr val="004821"/>
                </a:solidFill>
              </a:rPr>
              <a:t>She conceived again …"This time I will praise the LORD</a:t>
            </a:r>
            <a:r>
              <a:rPr lang="en-ZA" dirty="0" smtClean="0">
                <a:solidFill>
                  <a:srgbClr val="004821"/>
                </a:solidFill>
              </a:rPr>
              <a:t>." </a:t>
            </a:r>
          </a:p>
          <a:p>
            <a:r>
              <a:rPr lang="en-ZA" b="1" dirty="0" smtClean="0"/>
              <a:t>Stone meaning:</a:t>
            </a:r>
            <a:r>
              <a:rPr lang="en-ZA" dirty="0" smtClean="0"/>
              <a:t> “</a:t>
            </a:r>
            <a:r>
              <a:rPr lang="en-ZA" i="1" dirty="0" err="1" smtClean="0"/>
              <a:t>Nopech</a:t>
            </a:r>
            <a:r>
              <a:rPr lang="en-ZA" i="1" dirty="0" smtClean="0"/>
              <a:t>”</a:t>
            </a:r>
            <a:r>
              <a:rPr lang="en-ZA" dirty="0" smtClean="0"/>
              <a:t> root word is </a:t>
            </a:r>
            <a:r>
              <a:rPr lang="en-ZA" dirty="0" err="1" smtClean="0"/>
              <a:t>nuphet</a:t>
            </a:r>
            <a:r>
              <a:rPr lang="en-ZA" dirty="0" smtClean="0"/>
              <a:t>, the Torah of </a:t>
            </a:r>
            <a:r>
              <a:rPr lang="he-IL" dirty="0" smtClean="0"/>
              <a:t>יהוה</a:t>
            </a:r>
            <a:r>
              <a:rPr lang="en-ZA" dirty="0" smtClean="0"/>
              <a:t> . </a:t>
            </a:r>
          </a:p>
        </p:txBody>
      </p:sp>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Grp="1" noChangeArrowheads="1"/>
          </p:cNvSpPr>
          <p:nvPr>
            <p:ph type="title"/>
          </p:nvPr>
        </p:nvSpPr>
        <p:spPr/>
        <p:txBody>
          <a:bodyPr/>
          <a:lstStyle/>
          <a:p>
            <a:r>
              <a:rPr lang="en-ZA" dirty="0" smtClean="0"/>
              <a:t>MAIN TRIBE</a:t>
            </a:r>
          </a:p>
        </p:txBody>
      </p:sp>
      <p:sp>
        <p:nvSpPr>
          <p:cNvPr id="74754" name="Rectangle 2"/>
          <p:cNvSpPr>
            <a:spLocks noGrp="1" noChangeArrowheads="1"/>
          </p:cNvSpPr>
          <p:nvPr>
            <p:ph type="body" idx="1"/>
          </p:nvPr>
        </p:nvSpPr>
        <p:spPr/>
        <p:txBody>
          <a:bodyPr>
            <a:noAutofit/>
          </a:bodyPr>
          <a:lstStyle/>
          <a:p>
            <a:r>
              <a:rPr lang="en-ZA" b="1" dirty="0" smtClean="0"/>
              <a:t>Moses blessing: </a:t>
            </a:r>
            <a:r>
              <a:rPr lang="en-ZA" i="1" dirty="0" smtClean="0">
                <a:solidFill>
                  <a:srgbClr val="004821"/>
                </a:solidFill>
              </a:rPr>
              <a:t>And this of </a:t>
            </a:r>
            <a:r>
              <a:rPr lang="en-ZA" i="1" dirty="0" err="1" smtClean="0">
                <a:solidFill>
                  <a:srgbClr val="004821"/>
                </a:solidFill>
              </a:rPr>
              <a:t>Yehuḏah</a:t>
            </a:r>
            <a:r>
              <a:rPr lang="en-ZA" i="1" dirty="0" smtClean="0">
                <a:solidFill>
                  <a:srgbClr val="004821"/>
                </a:solidFill>
              </a:rPr>
              <a:t>, and he said, “Hear, </a:t>
            </a:r>
            <a:r>
              <a:rPr lang="he-IL" i="1" dirty="0" smtClean="0">
                <a:solidFill>
                  <a:srgbClr val="004821"/>
                </a:solidFill>
              </a:rPr>
              <a:t>יהוה</a:t>
            </a:r>
            <a:r>
              <a:rPr lang="en-ZA" i="1" dirty="0" smtClean="0">
                <a:solidFill>
                  <a:srgbClr val="004821"/>
                </a:solidFill>
              </a:rPr>
              <a:t>, the voice of </a:t>
            </a:r>
            <a:r>
              <a:rPr lang="en-ZA" i="1" dirty="0" err="1" smtClean="0">
                <a:solidFill>
                  <a:srgbClr val="004821"/>
                </a:solidFill>
              </a:rPr>
              <a:t>Yehuḏah</a:t>
            </a:r>
            <a:r>
              <a:rPr lang="en-ZA" i="1" dirty="0" smtClean="0">
                <a:solidFill>
                  <a:srgbClr val="004821"/>
                </a:solidFill>
              </a:rPr>
              <a:t>, and bring him to his people. His hands shall fight for him, and You be a help against his enemies.” </a:t>
            </a:r>
            <a:r>
              <a:rPr lang="en-US" b="1" i="1" dirty="0" smtClean="0">
                <a:solidFill>
                  <a:srgbClr val="004821"/>
                </a:solidFill>
              </a:rPr>
              <a:t>(Deuteronomy 33:7)</a:t>
            </a:r>
          </a:p>
          <a:p>
            <a:r>
              <a:rPr lang="en-ZA" dirty="0" smtClean="0"/>
              <a:t>Judah, is the main tribe of the Jews. It seems that Moses is asking for help in war-time for Judah as Judah was always the first tribe into battle as they led the way it is in them. </a:t>
            </a:r>
            <a:r>
              <a:rPr lang="en-ZA" i="1" dirty="0" smtClean="0"/>
              <a:t>“Hear”…</a:t>
            </a:r>
            <a:r>
              <a:rPr lang="en-ZA" dirty="0" smtClean="0"/>
              <a:t>that is, </a:t>
            </a:r>
            <a:r>
              <a:rPr lang="en-ZA" dirty="0" err="1" smtClean="0"/>
              <a:t>shema</a:t>
            </a:r>
            <a:r>
              <a:rPr lang="en-ZA" dirty="0" smtClean="0"/>
              <a:t>, the voice of Judah. </a:t>
            </a:r>
          </a:p>
          <a:p>
            <a:r>
              <a:rPr lang="en-ZA" dirty="0" smtClean="0">
                <a:solidFill>
                  <a:srgbClr val="C00000"/>
                </a:solidFill>
              </a:rPr>
              <a:t>“bring him to his people” -  </a:t>
            </a:r>
            <a:r>
              <a:rPr lang="en-ZA" dirty="0" smtClean="0"/>
              <a:t>Daily, Jews pray for the re-gathering of ALL of Israel. The Kibbutz </a:t>
            </a:r>
            <a:r>
              <a:rPr lang="en-ZA" dirty="0" err="1" smtClean="0"/>
              <a:t>Galuyot</a:t>
            </a:r>
            <a:r>
              <a:rPr lang="en-ZA" dirty="0" smtClean="0"/>
              <a:t> (gathering of exiles) is the tenth blessing of the daily </a:t>
            </a:r>
            <a:r>
              <a:rPr lang="en-ZA" dirty="0" err="1" smtClean="0"/>
              <a:t>Amidah</a:t>
            </a:r>
            <a:r>
              <a:rPr lang="en-ZA" dirty="0" smtClean="0"/>
              <a:t> prayers wherein they make the appeal to the Almighty to return Israel from the affliction of the exile:</a:t>
            </a:r>
          </a:p>
          <a:p>
            <a:pPr algn="ctr"/>
            <a:r>
              <a:rPr lang="en-ZA" i="1" dirty="0" smtClean="0">
                <a:solidFill>
                  <a:srgbClr val="002060"/>
                </a:solidFill>
              </a:rPr>
              <a:t>“Sound the great </a:t>
            </a:r>
            <a:r>
              <a:rPr lang="en-ZA" i="1" dirty="0" err="1" smtClean="0">
                <a:solidFill>
                  <a:srgbClr val="002060"/>
                </a:solidFill>
              </a:rPr>
              <a:t>shofar</a:t>
            </a:r>
            <a:r>
              <a:rPr lang="en-ZA" i="1" dirty="0" smtClean="0">
                <a:solidFill>
                  <a:srgbClr val="002060"/>
                </a:solidFill>
              </a:rPr>
              <a:t> for our freedom and raise a banner to gather our exiles and unite us together from the four corners of the earth. Blessed are You, </a:t>
            </a:r>
            <a:r>
              <a:rPr lang="en-ZA" i="1" dirty="0" err="1" smtClean="0">
                <a:solidFill>
                  <a:srgbClr val="002060"/>
                </a:solidFill>
              </a:rPr>
              <a:t>Adonai</a:t>
            </a:r>
            <a:r>
              <a:rPr lang="en-ZA" i="1" dirty="0" smtClean="0">
                <a:solidFill>
                  <a:srgbClr val="002060"/>
                </a:solidFill>
              </a:rPr>
              <a:t>, who </a:t>
            </a:r>
            <a:r>
              <a:rPr lang="en-ZA" i="1" dirty="0" err="1" smtClean="0">
                <a:solidFill>
                  <a:srgbClr val="002060"/>
                </a:solidFill>
              </a:rPr>
              <a:t>regathers</a:t>
            </a:r>
            <a:r>
              <a:rPr lang="en-ZA" i="1" dirty="0" smtClean="0">
                <a:solidFill>
                  <a:srgbClr val="002060"/>
                </a:solidFill>
              </a:rPr>
              <a:t> the scattered of His people Israel.”</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Grp="1" noChangeArrowheads="1"/>
          </p:cNvSpPr>
          <p:nvPr>
            <p:ph type="title"/>
          </p:nvPr>
        </p:nvSpPr>
        <p:spPr/>
        <p:txBody>
          <a:bodyPr/>
          <a:lstStyle/>
          <a:p>
            <a:r>
              <a:rPr lang="en-ZA" dirty="0" smtClean="0"/>
              <a:t>JACOBS PROPHECY</a:t>
            </a:r>
          </a:p>
        </p:txBody>
      </p:sp>
      <p:sp>
        <p:nvSpPr>
          <p:cNvPr id="74754" name="Rectangle 2"/>
          <p:cNvSpPr>
            <a:spLocks noGrp="1" noChangeArrowheads="1"/>
          </p:cNvSpPr>
          <p:nvPr>
            <p:ph type="body" idx="1"/>
          </p:nvPr>
        </p:nvSpPr>
        <p:spPr/>
        <p:txBody>
          <a:bodyPr>
            <a:noAutofit/>
          </a:bodyPr>
          <a:lstStyle/>
          <a:p>
            <a:pPr marL="268288" indent="-268288" algn="just">
              <a:lnSpc>
                <a:spcPts val="2200"/>
              </a:lnSpc>
            </a:pPr>
            <a:r>
              <a:rPr lang="en-ZA" b="1" dirty="0" smtClean="0">
                <a:solidFill>
                  <a:srgbClr val="004821"/>
                </a:solidFill>
              </a:rPr>
              <a:t>JUDAH THE LION: </a:t>
            </a:r>
          </a:p>
          <a:p>
            <a:pPr marL="268288" indent="-268288" algn="just">
              <a:lnSpc>
                <a:spcPts val="2200"/>
              </a:lnSpc>
              <a:buFont typeface="Arial" pitchFamily="34" charset="0"/>
              <a:buChar char="•"/>
            </a:pPr>
            <a:r>
              <a:rPr lang="en-ZA" i="1" dirty="0" smtClean="0">
                <a:solidFill>
                  <a:srgbClr val="C00000"/>
                </a:solidFill>
              </a:rPr>
              <a:t>“</a:t>
            </a:r>
            <a:r>
              <a:rPr lang="en-US" i="1" dirty="0" smtClean="0">
                <a:solidFill>
                  <a:srgbClr val="C00000"/>
                </a:solidFill>
              </a:rPr>
              <a:t>Judah is a lion's whelp</a:t>
            </a:r>
            <a:r>
              <a:rPr lang="en-ZA" i="1" dirty="0" smtClean="0">
                <a:solidFill>
                  <a:srgbClr val="C00000"/>
                </a:solidFill>
              </a:rPr>
              <a:t>;” </a:t>
            </a:r>
            <a:r>
              <a:rPr lang="en-ZA" dirty="0" smtClean="0"/>
              <a:t>– </a:t>
            </a:r>
            <a:r>
              <a:rPr lang="en-ZA" i="1" dirty="0" smtClean="0"/>
              <a:t>“Lion’s whelp” </a:t>
            </a:r>
            <a:r>
              <a:rPr lang="en-ZA" dirty="0" smtClean="0"/>
              <a:t>in Hebrew means to turn aside, to fear, to gather for hostility. To be mischievous always in trouble. </a:t>
            </a:r>
          </a:p>
          <a:p>
            <a:pPr marL="268288" indent="-268288" algn="just">
              <a:lnSpc>
                <a:spcPts val="2200"/>
              </a:lnSpc>
              <a:buFont typeface="Arial" pitchFamily="34" charset="0"/>
              <a:buChar char="•"/>
            </a:pPr>
            <a:r>
              <a:rPr lang="en-ZA" i="1" dirty="0" smtClean="0">
                <a:solidFill>
                  <a:srgbClr val="C00000"/>
                </a:solidFill>
              </a:rPr>
              <a:t>“</a:t>
            </a:r>
            <a:r>
              <a:rPr lang="en-US" i="1" dirty="0" smtClean="0">
                <a:solidFill>
                  <a:srgbClr val="C00000"/>
                </a:solidFill>
              </a:rPr>
              <a:t>He stooped down, he couched as a lion, </a:t>
            </a:r>
            <a:r>
              <a:rPr lang="en-ZA" i="1" dirty="0" smtClean="0"/>
              <a:t>” </a:t>
            </a:r>
            <a:r>
              <a:rPr lang="en-ZA" dirty="0" smtClean="0"/>
              <a:t>– stage of manhood, or strength of man. Also symbolises a young violent, aggressive, hunter. </a:t>
            </a:r>
          </a:p>
          <a:p>
            <a:pPr marL="268288" indent="-268288" algn="just">
              <a:lnSpc>
                <a:spcPts val="2200"/>
              </a:lnSpc>
              <a:buFont typeface="Arial" pitchFamily="34" charset="0"/>
              <a:buChar char="•"/>
            </a:pPr>
            <a:r>
              <a:rPr lang="en-ZA" i="1" dirty="0" smtClean="0">
                <a:solidFill>
                  <a:srgbClr val="C00000"/>
                </a:solidFill>
              </a:rPr>
              <a:t>“</a:t>
            </a:r>
            <a:r>
              <a:rPr lang="en-US" i="1" dirty="0" smtClean="0">
                <a:solidFill>
                  <a:srgbClr val="C00000"/>
                </a:solidFill>
              </a:rPr>
              <a:t>as a lioness; who shall rouse him up</a:t>
            </a:r>
            <a:r>
              <a:rPr lang="en-ZA" i="1" dirty="0" smtClean="0">
                <a:solidFill>
                  <a:srgbClr val="C00000"/>
                </a:solidFill>
              </a:rPr>
              <a:t>?” </a:t>
            </a:r>
            <a:r>
              <a:rPr lang="en-ZA" dirty="0" smtClean="0"/>
              <a:t>– a great old lion, one of maturity, or the third stage of man as he becomes aged wise and older. </a:t>
            </a:r>
          </a:p>
          <a:p>
            <a:pPr marL="268288" indent="-268288" algn="just">
              <a:lnSpc>
                <a:spcPts val="2200"/>
              </a:lnSpc>
            </a:pPr>
            <a:r>
              <a:rPr lang="en-ZA" b="1" dirty="0" smtClean="0">
                <a:solidFill>
                  <a:srgbClr val="004821"/>
                </a:solidFill>
              </a:rPr>
              <a:t>BLESSING: </a:t>
            </a:r>
            <a:r>
              <a:rPr lang="en-US" i="1" dirty="0" smtClean="0">
                <a:solidFill>
                  <a:srgbClr val="C00000"/>
                </a:solidFill>
              </a:rPr>
              <a:t>“The scepter shall not depart from Judah</a:t>
            </a:r>
            <a:r>
              <a:rPr lang="en-US" dirty="0" smtClean="0">
                <a:solidFill>
                  <a:srgbClr val="C00000"/>
                </a:solidFill>
              </a:rPr>
              <a:t>,” </a:t>
            </a:r>
            <a:r>
              <a:rPr lang="en-US" dirty="0" smtClean="0"/>
              <a:t>- </a:t>
            </a:r>
            <a:r>
              <a:rPr lang="en-ZA" dirty="0" smtClean="0"/>
              <a:t>The blessing of kingship was given to Judah. </a:t>
            </a:r>
          </a:p>
          <a:p>
            <a:pPr algn="ctr">
              <a:lnSpc>
                <a:spcPts val="2200"/>
              </a:lnSpc>
            </a:pPr>
            <a:r>
              <a:rPr lang="en-ZA" i="1" dirty="0" smtClean="0">
                <a:solidFill>
                  <a:srgbClr val="004821"/>
                </a:solidFill>
              </a:rPr>
              <a:t>You said, “I have made a covenant with My chosen, I have sworn to My servant </a:t>
            </a:r>
            <a:r>
              <a:rPr lang="en-ZA" i="1" dirty="0" err="1" smtClean="0">
                <a:solidFill>
                  <a:srgbClr val="004821"/>
                </a:solidFill>
              </a:rPr>
              <a:t>Dawid</a:t>
            </a:r>
            <a:r>
              <a:rPr lang="en-ZA" i="1" dirty="0" smtClean="0">
                <a:solidFill>
                  <a:srgbClr val="004821"/>
                </a:solidFill>
              </a:rPr>
              <a:t>̱: ‘I establish your seed forever, And shall build up your throne to all generations.’ ” Selah. </a:t>
            </a:r>
            <a:r>
              <a:rPr lang="en-ZA" b="1" i="1" dirty="0" smtClean="0">
                <a:solidFill>
                  <a:srgbClr val="004821"/>
                </a:solidFill>
              </a:rPr>
              <a:t>(Psalms 89:3-4)</a:t>
            </a:r>
          </a:p>
          <a:p>
            <a:pPr>
              <a:lnSpc>
                <a:spcPts val="2200"/>
              </a:lnSpc>
            </a:pPr>
            <a:r>
              <a:rPr lang="en-ZA" i="1" dirty="0" smtClean="0"/>
              <a:t>Fulfilment: </a:t>
            </a:r>
            <a:r>
              <a:rPr lang="en-ZA" i="1" dirty="0" smtClean="0">
                <a:solidFill>
                  <a:srgbClr val="004821"/>
                </a:solidFill>
              </a:rPr>
              <a:t>And one of the elders said to me, “Do not weep. See, the Lion of the tribe of </a:t>
            </a:r>
            <a:r>
              <a:rPr lang="en-ZA" i="1" dirty="0" err="1" smtClean="0">
                <a:solidFill>
                  <a:srgbClr val="004821"/>
                </a:solidFill>
              </a:rPr>
              <a:t>Yehuḏah</a:t>
            </a:r>
            <a:r>
              <a:rPr lang="en-ZA" i="1" dirty="0" smtClean="0">
                <a:solidFill>
                  <a:srgbClr val="004821"/>
                </a:solidFill>
              </a:rPr>
              <a:t>, the Root of </a:t>
            </a:r>
            <a:r>
              <a:rPr lang="en-ZA" i="1" dirty="0" err="1" smtClean="0">
                <a:solidFill>
                  <a:srgbClr val="004821"/>
                </a:solidFill>
              </a:rPr>
              <a:t>Dawid</a:t>
            </a:r>
            <a:r>
              <a:rPr lang="en-ZA" i="1" dirty="0" smtClean="0">
                <a:solidFill>
                  <a:srgbClr val="004821"/>
                </a:solidFill>
              </a:rPr>
              <a:t>̱, overcame to open the scroll and to loosen its seven seals</a:t>
            </a:r>
            <a:r>
              <a:rPr lang="en-ZA" b="1" i="1" dirty="0" smtClean="0">
                <a:solidFill>
                  <a:srgbClr val="004821"/>
                </a:solidFill>
              </a:rPr>
              <a:t>.”(Revelation 5:5)</a:t>
            </a:r>
          </a:p>
          <a:p>
            <a:pPr marL="268288" indent="-268288" algn="just">
              <a:lnSpc>
                <a:spcPts val="2300"/>
              </a:lnSpc>
              <a:buFont typeface="Arial" pitchFamily="34" charset="0"/>
              <a:buChar char="•"/>
            </a:pPr>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Grp="1" noChangeArrowheads="1"/>
          </p:cNvSpPr>
          <p:nvPr>
            <p:ph type="title"/>
          </p:nvPr>
        </p:nvSpPr>
        <p:spPr/>
        <p:txBody>
          <a:bodyPr/>
          <a:lstStyle/>
          <a:p>
            <a:r>
              <a:rPr lang="en-ZA" dirty="0" smtClean="0"/>
              <a:t>JACOBS PROPHECY</a:t>
            </a:r>
          </a:p>
        </p:txBody>
      </p:sp>
      <p:sp>
        <p:nvSpPr>
          <p:cNvPr id="75778" name="Rectangle 2"/>
          <p:cNvSpPr>
            <a:spLocks noGrp="1" noChangeArrowheads="1"/>
          </p:cNvSpPr>
          <p:nvPr>
            <p:ph type="body" idx="1"/>
          </p:nvPr>
        </p:nvSpPr>
        <p:spPr/>
        <p:txBody>
          <a:bodyPr>
            <a:normAutofit/>
          </a:bodyPr>
          <a:lstStyle/>
          <a:p>
            <a:r>
              <a:rPr lang="en-US" b="1" dirty="0" smtClean="0">
                <a:solidFill>
                  <a:srgbClr val="004821"/>
                </a:solidFill>
              </a:rPr>
              <a:t>RULER: </a:t>
            </a:r>
            <a:r>
              <a:rPr lang="en-US" dirty="0" smtClean="0">
                <a:solidFill>
                  <a:srgbClr val="C00000"/>
                </a:solidFill>
              </a:rPr>
              <a:t>“</a:t>
            </a:r>
            <a:r>
              <a:rPr lang="en-US" i="1" dirty="0" smtClean="0">
                <a:solidFill>
                  <a:srgbClr val="C00000"/>
                </a:solidFill>
              </a:rPr>
              <a:t>nor the ruler's staff from between his feet,” </a:t>
            </a:r>
            <a:r>
              <a:rPr lang="en-US" i="1" dirty="0" smtClean="0"/>
              <a:t>– </a:t>
            </a:r>
            <a:r>
              <a:rPr lang="en-US" dirty="0" smtClean="0"/>
              <a:t>the ruler is the one who imposes and governs the instructions as given to him. The staff is a symbol of that authority to preserve the Word of until the return of </a:t>
            </a:r>
            <a:r>
              <a:rPr lang="he-IL" dirty="0" smtClean="0"/>
              <a:t>יהושע</a:t>
            </a:r>
            <a:r>
              <a:rPr lang="en-US" dirty="0" smtClean="0"/>
              <a:t>. </a:t>
            </a:r>
          </a:p>
          <a:p>
            <a:pPr algn="ctr"/>
            <a:r>
              <a:rPr lang="en-ZA" i="1" dirty="0" smtClean="0">
                <a:solidFill>
                  <a:srgbClr val="004821"/>
                </a:solidFill>
              </a:rPr>
              <a:t>And </a:t>
            </a:r>
            <a:r>
              <a:rPr lang="he-IL" i="1" dirty="0" smtClean="0">
                <a:solidFill>
                  <a:srgbClr val="004821"/>
                </a:solidFill>
              </a:rPr>
              <a:t>יהושע</a:t>
            </a:r>
            <a:r>
              <a:rPr lang="en-ZA" i="1" dirty="0" smtClean="0">
                <a:solidFill>
                  <a:srgbClr val="004821"/>
                </a:solidFill>
              </a:rPr>
              <a:t> came up and spoke to them, saying, “All authority has been given to Me in heaven and on earth. </a:t>
            </a:r>
            <a:r>
              <a:rPr lang="en-US" i="1" dirty="0" smtClean="0">
                <a:solidFill>
                  <a:srgbClr val="004821"/>
                </a:solidFill>
              </a:rPr>
              <a:t>(Matthew 28:18)</a:t>
            </a:r>
          </a:p>
          <a:p>
            <a:r>
              <a:rPr lang="en-US" b="1" dirty="0" smtClean="0">
                <a:solidFill>
                  <a:srgbClr val="004821"/>
                </a:solidFill>
              </a:rPr>
              <a:t>WASHING OF GARMENTS: </a:t>
            </a:r>
            <a:r>
              <a:rPr lang="en-US" i="1" dirty="0" smtClean="0">
                <a:solidFill>
                  <a:srgbClr val="C00000"/>
                </a:solidFill>
              </a:rPr>
              <a:t>‘he </a:t>
            </a:r>
            <a:r>
              <a:rPr lang="en-US" i="1" dirty="0" err="1" smtClean="0">
                <a:solidFill>
                  <a:srgbClr val="C00000"/>
                </a:solidFill>
              </a:rPr>
              <a:t>washeth</a:t>
            </a:r>
            <a:r>
              <a:rPr lang="en-US" i="1" dirty="0" smtClean="0">
                <a:solidFill>
                  <a:srgbClr val="C00000"/>
                </a:solidFill>
              </a:rPr>
              <a:t> his garments in wine, and his vesture in the blood of grapes; His eyes shall be red with wine, and his teeth white with milk.”</a:t>
            </a:r>
            <a:r>
              <a:rPr lang="en-US" dirty="0" smtClean="0">
                <a:solidFill>
                  <a:srgbClr val="C00000"/>
                </a:solidFill>
              </a:rPr>
              <a:t> </a:t>
            </a:r>
            <a:r>
              <a:rPr lang="en-US" dirty="0" smtClean="0"/>
              <a:t>This refers to the washing of ourselves in the blood of the Lamb for the removal of sins. </a:t>
            </a:r>
          </a:p>
          <a:p>
            <a:pPr algn="ctr"/>
            <a:r>
              <a:rPr lang="en-ZA" i="1" dirty="0" smtClean="0">
                <a:solidFill>
                  <a:srgbClr val="004821"/>
                </a:solidFill>
              </a:rPr>
              <a:t>“Come now, and let us reason together,” says </a:t>
            </a:r>
            <a:r>
              <a:rPr lang="he-IL" i="1" dirty="0" smtClean="0">
                <a:solidFill>
                  <a:srgbClr val="004821"/>
                </a:solidFill>
              </a:rPr>
              <a:t>יהוה</a:t>
            </a:r>
            <a:r>
              <a:rPr lang="en-ZA" i="1" dirty="0" smtClean="0">
                <a:solidFill>
                  <a:srgbClr val="004821"/>
                </a:solidFill>
              </a:rPr>
              <a:t>. “Though your sins are like scarlet, they shall be as white as snow; though they are red like crimson, they shall be as wool. “If you submit and obey, you shall eat the good of the land; </a:t>
            </a:r>
            <a:r>
              <a:rPr lang="en-US" b="1" i="1" dirty="0" smtClean="0">
                <a:solidFill>
                  <a:srgbClr val="004821"/>
                </a:solidFill>
              </a:rPr>
              <a:t>(Isaiah 1:18-19)</a:t>
            </a:r>
          </a:p>
          <a:p>
            <a:pPr algn="ctr"/>
            <a:endParaRPr lang="en-US" i="1" dirty="0" smtClean="0">
              <a:solidFill>
                <a:srgbClr val="004821"/>
              </a:solidFill>
            </a:endParaRPr>
          </a:p>
          <a:p>
            <a:endParaRPr lang="en-US" dirty="0" smtClean="0"/>
          </a:p>
          <a:p>
            <a:pPr algn="ctr"/>
            <a:endParaRPr lang="en-US" dirty="0" smtClean="0">
              <a:solidFill>
                <a:srgbClr val="004821"/>
              </a:solidFill>
            </a:endParaRPr>
          </a:p>
          <a:p>
            <a:pPr algn="just"/>
            <a:endParaRPr lang="en-ZA" b="1" i="1" dirty="0" smtClean="0"/>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1"/>
          <p:cNvSpPr>
            <a:spLocks noGrp="1" noChangeArrowheads="1"/>
          </p:cNvSpPr>
          <p:nvPr>
            <p:ph type="title"/>
          </p:nvPr>
        </p:nvSpPr>
        <p:spPr/>
        <p:txBody>
          <a:bodyPr/>
          <a:lstStyle/>
          <a:p>
            <a:r>
              <a:rPr lang="en-ZA" smtClean="0"/>
              <a:t>INSTRUCTION</a:t>
            </a:r>
          </a:p>
        </p:txBody>
      </p:sp>
      <p:sp>
        <p:nvSpPr>
          <p:cNvPr id="78850" name="Rectangle 2"/>
          <p:cNvSpPr>
            <a:spLocks noGrp="1" noChangeArrowheads="1"/>
          </p:cNvSpPr>
          <p:nvPr>
            <p:ph type="body" idx="1"/>
          </p:nvPr>
        </p:nvSpPr>
        <p:spPr/>
        <p:txBody>
          <a:bodyPr>
            <a:normAutofit/>
          </a:bodyPr>
          <a:lstStyle/>
          <a:p>
            <a:pPr algn="just"/>
            <a:r>
              <a:rPr lang="en-ZA" b="1" dirty="0" smtClean="0"/>
              <a:t>Protector of the instructions of God</a:t>
            </a:r>
            <a:r>
              <a:rPr lang="en-ZA" dirty="0" smtClean="0"/>
              <a:t> </a:t>
            </a:r>
          </a:p>
          <a:p>
            <a:pPr algn="just"/>
            <a:r>
              <a:rPr lang="en-ZA" b="1" dirty="0" smtClean="0">
                <a:solidFill>
                  <a:srgbClr val="004821"/>
                </a:solidFill>
              </a:rPr>
              <a:t>TORAH:</a:t>
            </a:r>
            <a:r>
              <a:rPr lang="en-ZA" dirty="0" smtClean="0"/>
              <a:t> – simply means precept, teaching or instruction. Comes from the root word “</a:t>
            </a:r>
            <a:r>
              <a:rPr lang="en-ZA" i="1" dirty="0" err="1" smtClean="0"/>
              <a:t>yarah</a:t>
            </a:r>
            <a:r>
              <a:rPr lang="en-ZA" i="1" dirty="0" smtClean="0"/>
              <a:t>”</a:t>
            </a:r>
            <a:r>
              <a:rPr lang="en-ZA" dirty="0" smtClean="0"/>
              <a:t> meaning to shoot the arrow and hit the mark. </a:t>
            </a:r>
          </a:p>
          <a:p>
            <a:pPr algn="just"/>
            <a:r>
              <a:rPr lang="en-ZA" dirty="0" smtClean="0"/>
              <a:t>The root word for </a:t>
            </a:r>
            <a:r>
              <a:rPr lang="en-ZA" dirty="0" err="1" smtClean="0"/>
              <a:t>Yudah</a:t>
            </a:r>
            <a:r>
              <a:rPr lang="en-ZA" dirty="0" smtClean="0"/>
              <a:t> is </a:t>
            </a:r>
            <a:r>
              <a:rPr lang="en-ZA" i="1" dirty="0" smtClean="0"/>
              <a:t>“</a:t>
            </a:r>
            <a:r>
              <a:rPr lang="en-ZA" i="1" dirty="0" err="1" smtClean="0"/>
              <a:t>yadah</a:t>
            </a:r>
            <a:r>
              <a:rPr lang="en-ZA" i="1" dirty="0" smtClean="0"/>
              <a:t>” </a:t>
            </a:r>
            <a:r>
              <a:rPr lang="en-ZA" dirty="0" smtClean="0"/>
              <a:t>to throw and arrow, spear or rock. “sin” means to miss the mark </a:t>
            </a:r>
          </a:p>
          <a:p>
            <a:pPr algn="just"/>
            <a:endParaRPr lang="en-ZA" dirty="0" smtClean="0"/>
          </a:p>
          <a:p>
            <a:pPr algn="ctr"/>
            <a:r>
              <a:rPr lang="en-ZA" i="1" dirty="0" smtClean="0">
                <a:solidFill>
                  <a:srgbClr val="004821"/>
                </a:solidFill>
              </a:rPr>
              <a:t>What then is the advantage of the </a:t>
            </a:r>
            <a:r>
              <a:rPr lang="en-ZA" i="1" dirty="0" err="1" smtClean="0">
                <a:solidFill>
                  <a:srgbClr val="004821"/>
                </a:solidFill>
              </a:rPr>
              <a:t>Yehuḏite</a:t>
            </a:r>
            <a:r>
              <a:rPr lang="en-ZA" i="1" dirty="0" smtClean="0">
                <a:solidFill>
                  <a:srgbClr val="004821"/>
                </a:solidFill>
              </a:rPr>
              <a:t>, or what is the value of the circumcision? Much in every way! Because firstly indeed, that they were entrusted with the Words of Elohim. </a:t>
            </a:r>
            <a:r>
              <a:rPr lang="en-ZA" b="1" i="1" dirty="0" smtClean="0">
                <a:solidFill>
                  <a:srgbClr val="004821"/>
                </a:solidFill>
              </a:rPr>
              <a:t>(Romans 3:1-2)</a:t>
            </a:r>
          </a:p>
          <a:p>
            <a:pPr algn="ctr"/>
            <a:r>
              <a:rPr lang="en-ZA" i="1" dirty="0" smtClean="0">
                <a:solidFill>
                  <a:srgbClr val="004821"/>
                </a:solidFill>
              </a:rPr>
              <a:t>“Remember the Torah of </a:t>
            </a:r>
            <a:r>
              <a:rPr lang="en-ZA" i="1" dirty="0" err="1" smtClean="0">
                <a:solidFill>
                  <a:srgbClr val="004821"/>
                </a:solidFill>
              </a:rPr>
              <a:t>Mosheh</a:t>
            </a:r>
            <a:r>
              <a:rPr lang="en-ZA" i="1" dirty="0" smtClean="0">
                <a:solidFill>
                  <a:srgbClr val="004821"/>
                </a:solidFill>
              </a:rPr>
              <a:t>, My servant, which I commanded him in </a:t>
            </a:r>
            <a:r>
              <a:rPr lang="en-ZA" i="1" dirty="0" err="1" smtClean="0">
                <a:solidFill>
                  <a:srgbClr val="004821"/>
                </a:solidFill>
              </a:rPr>
              <a:t>Ḥorĕb</a:t>
            </a:r>
            <a:r>
              <a:rPr lang="en-ZA" i="1" dirty="0" smtClean="0">
                <a:solidFill>
                  <a:srgbClr val="004821"/>
                </a:solidFill>
              </a:rPr>
              <a:t>̱ for all </a:t>
            </a:r>
            <a:r>
              <a:rPr lang="en-ZA" i="1" dirty="0" err="1" smtClean="0">
                <a:solidFill>
                  <a:srgbClr val="004821"/>
                </a:solidFill>
              </a:rPr>
              <a:t>Yisra’ĕl</a:t>
            </a:r>
            <a:r>
              <a:rPr lang="en-ZA" i="1" dirty="0" smtClean="0">
                <a:solidFill>
                  <a:srgbClr val="004821"/>
                </a:solidFill>
              </a:rPr>
              <a:t> – laws and right-rulings. </a:t>
            </a:r>
            <a:r>
              <a:rPr lang="en-ZA" b="1" i="1" dirty="0" smtClean="0">
                <a:solidFill>
                  <a:srgbClr val="004821"/>
                </a:solidFill>
              </a:rPr>
              <a:t>(Malachi 4:4)</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Grp="1" noChangeArrowheads="1"/>
          </p:cNvSpPr>
          <p:nvPr>
            <p:ph type="title"/>
          </p:nvPr>
        </p:nvSpPr>
        <p:spPr/>
        <p:txBody>
          <a:bodyPr/>
          <a:lstStyle/>
          <a:p>
            <a:r>
              <a:rPr lang="en-ZA" smtClean="0"/>
              <a:t>LEVI (Emerald) </a:t>
            </a:r>
            <a:endParaRPr lang="en-ZA" dirty="0" smtClean="0"/>
          </a:p>
        </p:txBody>
      </p:sp>
      <p:sp>
        <p:nvSpPr>
          <p:cNvPr id="62466" name="Rectangle 2"/>
          <p:cNvSpPr>
            <a:spLocks noGrp="1" noChangeArrowheads="1"/>
          </p:cNvSpPr>
          <p:nvPr>
            <p:ph type="body" idx="1"/>
          </p:nvPr>
        </p:nvSpPr>
        <p:spPr/>
        <p:txBody>
          <a:bodyPr>
            <a:noAutofit/>
          </a:bodyPr>
          <a:lstStyle/>
          <a:p>
            <a:pPr>
              <a:lnSpc>
                <a:spcPts val="2200"/>
              </a:lnSpc>
            </a:pPr>
            <a:r>
              <a:rPr lang="en-ZA" b="1" dirty="0" smtClean="0"/>
              <a:t>Jacob prophecy: </a:t>
            </a:r>
            <a:r>
              <a:rPr lang="en-ZA" i="1" dirty="0" smtClean="0">
                <a:solidFill>
                  <a:srgbClr val="004821"/>
                </a:solidFill>
              </a:rPr>
              <a:t>“</a:t>
            </a:r>
            <a:r>
              <a:rPr lang="en-ZA" i="1" dirty="0" err="1" smtClean="0">
                <a:solidFill>
                  <a:srgbClr val="004821"/>
                </a:solidFill>
              </a:rPr>
              <a:t>Shimʽon</a:t>
            </a:r>
            <a:r>
              <a:rPr lang="en-ZA" i="1" dirty="0" smtClean="0">
                <a:solidFill>
                  <a:srgbClr val="004821"/>
                </a:solidFill>
              </a:rPr>
              <a:t> and </a:t>
            </a:r>
            <a:r>
              <a:rPr lang="en-ZA" i="1" dirty="0" err="1" smtClean="0">
                <a:solidFill>
                  <a:srgbClr val="004821"/>
                </a:solidFill>
              </a:rPr>
              <a:t>Lĕwi</a:t>
            </a:r>
            <a:r>
              <a:rPr lang="en-ZA" i="1" dirty="0" smtClean="0">
                <a:solidFill>
                  <a:srgbClr val="004821"/>
                </a:solidFill>
              </a:rPr>
              <a:t> are brothers, their weapons are implements of violence. .. they slew a man in their displeasure, and they lamed an ox in pleasure. “Cursed be their displeasure for it is fierce, and their wrath for it is cruel! I divide them in </a:t>
            </a:r>
            <a:r>
              <a:rPr lang="en-ZA" i="1" dirty="0" err="1" smtClean="0">
                <a:solidFill>
                  <a:srgbClr val="004821"/>
                </a:solidFill>
              </a:rPr>
              <a:t>Yaʽaqob</a:t>
            </a:r>
            <a:r>
              <a:rPr lang="en-ZA" i="1" dirty="0" smtClean="0">
                <a:solidFill>
                  <a:srgbClr val="004821"/>
                </a:solidFill>
              </a:rPr>
              <a:t>̱ and scatter them in </a:t>
            </a:r>
            <a:r>
              <a:rPr lang="en-ZA" i="1" dirty="0" err="1" smtClean="0">
                <a:solidFill>
                  <a:srgbClr val="004821"/>
                </a:solidFill>
              </a:rPr>
              <a:t>Yisra’ĕl</a:t>
            </a:r>
            <a:r>
              <a:rPr lang="en-ZA" i="1" dirty="0" smtClean="0">
                <a:solidFill>
                  <a:srgbClr val="004821"/>
                </a:solidFill>
              </a:rPr>
              <a:t>. </a:t>
            </a:r>
            <a:r>
              <a:rPr lang="en-ZA" b="1" i="1" dirty="0" smtClean="0">
                <a:solidFill>
                  <a:srgbClr val="004821"/>
                </a:solidFill>
              </a:rPr>
              <a:t>(Genesis 49:5-8)</a:t>
            </a:r>
          </a:p>
          <a:p>
            <a:pPr>
              <a:lnSpc>
                <a:spcPts val="2200"/>
              </a:lnSpc>
            </a:pPr>
            <a:r>
              <a:rPr lang="en-ZA" b="1" dirty="0" smtClean="0"/>
              <a:t>Moses blessing: </a:t>
            </a:r>
            <a:r>
              <a:rPr lang="en-ZA" i="1" dirty="0" smtClean="0">
                <a:solidFill>
                  <a:srgbClr val="004821"/>
                </a:solidFill>
              </a:rPr>
              <a:t>And of </a:t>
            </a:r>
            <a:r>
              <a:rPr lang="en-ZA" i="1" dirty="0" err="1" smtClean="0">
                <a:solidFill>
                  <a:srgbClr val="004821"/>
                </a:solidFill>
              </a:rPr>
              <a:t>Lĕwi</a:t>
            </a:r>
            <a:r>
              <a:rPr lang="en-ZA" i="1" dirty="0" smtClean="0">
                <a:solidFill>
                  <a:srgbClr val="004821"/>
                </a:solidFill>
              </a:rPr>
              <a:t> he said, “Your </a:t>
            </a:r>
            <a:r>
              <a:rPr lang="en-ZA" i="1" dirty="0" err="1" smtClean="0">
                <a:solidFill>
                  <a:srgbClr val="004821"/>
                </a:solidFill>
              </a:rPr>
              <a:t>Tummim</a:t>
            </a:r>
            <a:r>
              <a:rPr lang="en-ZA" i="1" dirty="0" smtClean="0">
                <a:solidFill>
                  <a:srgbClr val="004821"/>
                </a:solidFill>
              </a:rPr>
              <a:t> and Your </a:t>
            </a:r>
            <a:r>
              <a:rPr lang="en-ZA" i="1" dirty="0" err="1" smtClean="0">
                <a:solidFill>
                  <a:srgbClr val="004821"/>
                </a:solidFill>
              </a:rPr>
              <a:t>Urim</a:t>
            </a:r>
            <a:r>
              <a:rPr lang="en-ZA" i="1" dirty="0" smtClean="0">
                <a:solidFill>
                  <a:srgbClr val="004821"/>
                </a:solidFill>
              </a:rPr>
              <a:t> belong to Your kind one, whom You tried at </a:t>
            </a:r>
            <a:r>
              <a:rPr lang="en-ZA" i="1" dirty="0" err="1" smtClean="0">
                <a:solidFill>
                  <a:srgbClr val="004821"/>
                </a:solidFill>
              </a:rPr>
              <a:t>Massah</a:t>
            </a:r>
            <a:r>
              <a:rPr lang="en-ZA" i="1" dirty="0" smtClean="0">
                <a:solidFill>
                  <a:srgbClr val="004821"/>
                </a:solidFill>
              </a:rPr>
              <a:t>, with whom You contended at the waters of </a:t>
            </a:r>
            <a:r>
              <a:rPr lang="en-ZA" i="1" dirty="0" err="1" smtClean="0">
                <a:solidFill>
                  <a:srgbClr val="004821"/>
                </a:solidFill>
              </a:rPr>
              <a:t>Meriḇah</a:t>
            </a:r>
            <a:r>
              <a:rPr lang="en-ZA" i="1" dirty="0" smtClean="0">
                <a:solidFill>
                  <a:srgbClr val="004821"/>
                </a:solidFill>
              </a:rPr>
              <a:t>, who said of his father and mother, ‘I have not seen them.’ And he did not acknowledge his brothers, or know his own children, for they have guarded Your Word and watched over Your covenant. “They teach Your right-rulings to </a:t>
            </a:r>
            <a:r>
              <a:rPr lang="en-ZA" i="1" dirty="0" err="1" smtClean="0">
                <a:solidFill>
                  <a:srgbClr val="004821"/>
                </a:solidFill>
              </a:rPr>
              <a:t>Yaʽaqob</a:t>
            </a:r>
            <a:r>
              <a:rPr lang="en-ZA" i="1" dirty="0" smtClean="0">
                <a:solidFill>
                  <a:srgbClr val="004821"/>
                </a:solidFill>
              </a:rPr>
              <a:t>̱, and Your Torah to </a:t>
            </a:r>
            <a:r>
              <a:rPr lang="en-ZA" i="1" dirty="0" err="1" smtClean="0">
                <a:solidFill>
                  <a:srgbClr val="004821"/>
                </a:solidFill>
              </a:rPr>
              <a:t>Yisra’ĕl</a:t>
            </a:r>
            <a:r>
              <a:rPr lang="en-ZA" i="1" dirty="0" smtClean="0">
                <a:solidFill>
                  <a:srgbClr val="004821"/>
                </a:solidFill>
              </a:rPr>
              <a:t>. They put incense before You, and a complete burnt offering on Your altar. “O </a:t>
            </a:r>
            <a:r>
              <a:rPr lang="he-IL" i="1" dirty="0" smtClean="0">
                <a:solidFill>
                  <a:srgbClr val="004821"/>
                </a:solidFill>
              </a:rPr>
              <a:t>יהוה</a:t>
            </a:r>
            <a:r>
              <a:rPr lang="en-ZA" i="1" dirty="0" smtClean="0">
                <a:solidFill>
                  <a:srgbClr val="004821"/>
                </a:solidFill>
              </a:rPr>
              <a:t>, bless his strength, and accept the work of his hands. Smite the loins of those who rise against him, and of those who hate him, that they rise no more.” </a:t>
            </a:r>
            <a:r>
              <a:rPr lang="en-US" b="1" i="1" dirty="0" smtClean="0">
                <a:solidFill>
                  <a:srgbClr val="004821"/>
                </a:solidFill>
              </a:rPr>
              <a:t>(Deuteronomy 33:8-11)</a:t>
            </a:r>
          </a:p>
          <a:p>
            <a:pPr algn="just">
              <a:lnSpc>
                <a:spcPts val="2200"/>
              </a:lnSpc>
            </a:pPr>
            <a:r>
              <a:rPr lang="en-ZA" b="1" i="1" dirty="0" smtClean="0"/>
              <a:t>Name meaning: </a:t>
            </a:r>
            <a:r>
              <a:rPr lang="en-ZA" i="1" dirty="0" smtClean="0">
                <a:solidFill>
                  <a:srgbClr val="004821"/>
                </a:solidFill>
              </a:rPr>
              <a:t>“Attached, joined, united, knotted” </a:t>
            </a:r>
          </a:p>
          <a:p>
            <a:pPr algn="just">
              <a:lnSpc>
                <a:spcPts val="2200"/>
              </a:lnSpc>
            </a:pPr>
            <a:r>
              <a:rPr lang="en-ZA" b="1" dirty="0" smtClean="0"/>
              <a:t>Stone meaning: </a:t>
            </a:r>
            <a:r>
              <a:rPr lang="en-ZA" dirty="0" err="1" smtClean="0"/>
              <a:t>Beraket</a:t>
            </a:r>
            <a:r>
              <a:rPr lang="en-ZA" dirty="0" smtClean="0"/>
              <a:t>, root is </a:t>
            </a:r>
            <a:r>
              <a:rPr lang="en-ZA" i="1" dirty="0" smtClean="0">
                <a:solidFill>
                  <a:srgbClr val="004821"/>
                </a:solidFill>
              </a:rPr>
              <a:t>“</a:t>
            </a:r>
            <a:r>
              <a:rPr lang="en-ZA" i="1" dirty="0" err="1" smtClean="0">
                <a:solidFill>
                  <a:srgbClr val="004821"/>
                </a:solidFill>
              </a:rPr>
              <a:t>barag</a:t>
            </a:r>
            <a:r>
              <a:rPr lang="en-ZA" i="1" dirty="0" smtClean="0">
                <a:solidFill>
                  <a:srgbClr val="004821"/>
                </a:solidFill>
              </a:rPr>
              <a:t>”  </a:t>
            </a:r>
            <a:r>
              <a:rPr lang="en-ZA" dirty="0" smtClean="0"/>
              <a:t>to give light</a:t>
            </a:r>
          </a:p>
          <a:p>
            <a:endParaRPr lang="en-US" i="1" dirty="0" smtClean="0">
              <a:solidFill>
                <a:srgbClr val="004821"/>
              </a:solidFill>
            </a:endParaRPr>
          </a:p>
        </p:txBody>
      </p:sp>
      <p:pic>
        <p:nvPicPr>
          <p:cNvPr id="61444" name="Picture 3"/>
          <p:cNvPicPr>
            <a:picLocks noChangeAspect="1" noChangeArrowheads="1"/>
          </p:cNvPicPr>
          <p:nvPr/>
        </p:nvPicPr>
        <p:blipFill>
          <a:blip r:embed="rId3" cstate="print"/>
          <a:srcRect/>
          <a:stretch>
            <a:fillRect/>
          </a:stretch>
        </p:blipFill>
        <p:spPr bwMode="auto">
          <a:xfrm>
            <a:off x="7452320" y="1"/>
            <a:ext cx="1691680" cy="1672457"/>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Grp="1" noChangeArrowheads="1"/>
          </p:cNvSpPr>
          <p:nvPr>
            <p:ph type="title"/>
          </p:nvPr>
        </p:nvSpPr>
        <p:spPr/>
        <p:txBody>
          <a:bodyPr/>
          <a:lstStyle/>
          <a:p>
            <a:r>
              <a:rPr lang="en-ZA" dirty="0" smtClean="0"/>
              <a:t>SHINE LIGHT</a:t>
            </a:r>
          </a:p>
        </p:txBody>
      </p:sp>
      <p:sp>
        <p:nvSpPr>
          <p:cNvPr id="65538" name="Rectangle 2"/>
          <p:cNvSpPr>
            <a:spLocks noGrp="1" noChangeArrowheads="1"/>
          </p:cNvSpPr>
          <p:nvPr>
            <p:ph type="body" idx="1"/>
          </p:nvPr>
        </p:nvSpPr>
        <p:spPr/>
        <p:txBody>
          <a:bodyPr>
            <a:noAutofit/>
          </a:bodyPr>
          <a:lstStyle/>
          <a:p>
            <a:pPr>
              <a:lnSpc>
                <a:spcPts val="2200"/>
              </a:lnSpc>
            </a:pPr>
            <a:r>
              <a:rPr lang="en-ZA" dirty="0" smtClean="0"/>
              <a:t>The Levites, who are the set-apart priests and teachers, are given a blessing focused on their ability to provide spiritual leadership. The tribe of Levi would be scattered among the various tribes in order to serve as teachers throughout the country. To help them with decisions they had the </a:t>
            </a:r>
            <a:r>
              <a:rPr lang="en-ZA" dirty="0" err="1" smtClean="0"/>
              <a:t>Thummim</a:t>
            </a:r>
            <a:r>
              <a:rPr lang="en-ZA" dirty="0" smtClean="0"/>
              <a:t> and the </a:t>
            </a:r>
            <a:r>
              <a:rPr lang="en-ZA" dirty="0" err="1" smtClean="0"/>
              <a:t>Urim</a:t>
            </a:r>
            <a:r>
              <a:rPr lang="en-ZA" dirty="0" smtClean="0"/>
              <a:t>. Two stones placed in a little pouch in the folded breastplate. Used by the high priest to guide the Israelites. On the stones where inscribed the name of </a:t>
            </a:r>
            <a:r>
              <a:rPr lang="he-IL" dirty="0" smtClean="0"/>
              <a:t>יהוה</a:t>
            </a:r>
            <a:r>
              <a:rPr lang="en-ZA" dirty="0" smtClean="0"/>
              <a:t>. </a:t>
            </a:r>
          </a:p>
          <a:p>
            <a:pPr algn="just">
              <a:lnSpc>
                <a:spcPts val="2200"/>
              </a:lnSpc>
            </a:pPr>
            <a:r>
              <a:rPr lang="en-ZA" b="1" dirty="0" smtClean="0"/>
              <a:t>Symbolism: </a:t>
            </a:r>
            <a:r>
              <a:rPr lang="en-ZA" dirty="0" smtClean="0"/>
              <a:t>To guide is to shine a light on a situation. The Levites were teachers of the Word, the light bearers in the Old Testament </a:t>
            </a:r>
          </a:p>
          <a:p>
            <a:pPr algn="just">
              <a:lnSpc>
                <a:spcPts val="2200"/>
              </a:lnSpc>
            </a:pPr>
            <a:r>
              <a:rPr lang="en-ZA" dirty="0" smtClean="0">
                <a:solidFill>
                  <a:srgbClr val="C00000"/>
                </a:solidFill>
              </a:rPr>
              <a:t>The tribe of Simeon means </a:t>
            </a:r>
            <a:r>
              <a:rPr lang="en-ZA" i="1" dirty="0" smtClean="0">
                <a:solidFill>
                  <a:srgbClr val="C00000"/>
                </a:solidFill>
              </a:rPr>
              <a:t>“purity” </a:t>
            </a:r>
            <a:r>
              <a:rPr lang="en-ZA" dirty="0" smtClean="0">
                <a:solidFill>
                  <a:srgbClr val="C00000"/>
                </a:solidFill>
              </a:rPr>
              <a:t>and Levi </a:t>
            </a:r>
            <a:r>
              <a:rPr lang="en-ZA" i="1" dirty="0" smtClean="0">
                <a:solidFill>
                  <a:srgbClr val="C00000"/>
                </a:solidFill>
              </a:rPr>
              <a:t>“to give light”. </a:t>
            </a:r>
            <a:r>
              <a:rPr lang="en-ZA" dirty="0" smtClean="0">
                <a:solidFill>
                  <a:srgbClr val="C00000"/>
                </a:solidFill>
              </a:rPr>
              <a:t>Totally opposite of their actions and because of this they are cursed and scattered throughout the other tribes because of their anger problems. The two are knitted together in disobedience and darkness. </a:t>
            </a:r>
          </a:p>
          <a:p>
            <a:pPr algn="ctr">
              <a:lnSpc>
                <a:spcPts val="2200"/>
              </a:lnSpc>
            </a:pPr>
            <a:r>
              <a:rPr lang="en-ZA" i="1" dirty="0" smtClean="0">
                <a:solidFill>
                  <a:srgbClr val="004821"/>
                </a:solidFill>
              </a:rPr>
              <a:t>The opening up of Your words gives light, Giving understanding to the simple. </a:t>
            </a:r>
            <a:r>
              <a:rPr lang="en-ZA" b="1" i="1" dirty="0" smtClean="0">
                <a:solidFill>
                  <a:srgbClr val="004821"/>
                </a:solidFill>
              </a:rPr>
              <a:t>(Psalms 119:130)</a:t>
            </a:r>
          </a:p>
          <a:p>
            <a:pPr algn="ctr">
              <a:lnSpc>
                <a:spcPts val="2200"/>
              </a:lnSpc>
            </a:pPr>
            <a:r>
              <a:rPr lang="en-ZA" i="1" dirty="0" smtClean="0">
                <a:solidFill>
                  <a:srgbClr val="004821"/>
                </a:solidFill>
              </a:rPr>
              <a:t>For the command is a lamp, And the Torah a light</a:t>
            </a:r>
            <a:r>
              <a:rPr lang="en-ZA" i="1" baseline="30000" dirty="0" smtClean="0">
                <a:solidFill>
                  <a:srgbClr val="004821"/>
                </a:solidFill>
              </a:rPr>
              <a:t>,</a:t>
            </a:r>
            <a:r>
              <a:rPr lang="en-ZA" i="1" dirty="0" smtClean="0">
                <a:solidFill>
                  <a:srgbClr val="004821"/>
                </a:solidFill>
              </a:rPr>
              <a:t> And reproofs of discipline a way of life,</a:t>
            </a:r>
            <a:r>
              <a:rPr lang="en-ZA" b="1" i="1" dirty="0" smtClean="0">
                <a:solidFill>
                  <a:srgbClr val="004821"/>
                </a:solidFill>
              </a:rPr>
              <a:t> (Proverbs 6:23)</a:t>
            </a:r>
          </a:p>
          <a:p>
            <a:endParaRPr lang="en-ZA" dirty="0" smtClean="0"/>
          </a:p>
          <a:p>
            <a:pPr algn="just"/>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PROTECTING THEIR WALK</a:t>
            </a:r>
            <a:endParaRPr lang="en-ZA" dirty="0"/>
          </a:p>
        </p:txBody>
      </p:sp>
      <p:sp>
        <p:nvSpPr>
          <p:cNvPr id="3" name="Content Placeholder 2"/>
          <p:cNvSpPr>
            <a:spLocks noGrp="1"/>
          </p:cNvSpPr>
          <p:nvPr>
            <p:ph idx="1"/>
          </p:nvPr>
        </p:nvSpPr>
        <p:spPr/>
        <p:txBody>
          <a:bodyPr>
            <a:normAutofit fontScale="92500"/>
          </a:bodyPr>
          <a:lstStyle/>
          <a:p>
            <a:pPr algn="ctr">
              <a:lnSpc>
                <a:spcPts val="2200"/>
              </a:lnSpc>
            </a:pPr>
            <a:r>
              <a:rPr lang="en-ZA" sz="2400" i="1" dirty="0" smtClean="0">
                <a:solidFill>
                  <a:srgbClr val="004821"/>
                </a:solidFill>
              </a:rPr>
              <a:t>who said of his father and mother, ‘I have not seen them.’ And he did not acknowledge his brothers, or know his own children, for they have guarded Your Word and watched over Your covenant. </a:t>
            </a:r>
            <a:r>
              <a:rPr lang="en-ZA" sz="2400" b="1" i="1" dirty="0" smtClean="0">
                <a:solidFill>
                  <a:srgbClr val="004821"/>
                </a:solidFill>
              </a:rPr>
              <a:t>(Deuteronomy 33:9)</a:t>
            </a:r>
          </a:p>
          <a:p>
            <a:pPr>
              <a:lnSpc>
                <a:spcPts val="2200"/>
              </a:lnSpc>
            </a:pPr>
            <a:r>
              <a:rPr lang="he-IL" sz="2400" dirty="0" smtClean="0"/>
              <a:t>יהושע</a:t>
            </a:r>
            <a:r>
              <a:rPr lang="en-ZA" sz="2400" dirty="0" smtClean="0"/>
              <a:t> seems to be addressing this kind of loyalty in the book of Luke:</a:t>
            </a:r>
          </a:p>
          <a:p>
            <a:pPr algn="ctr">
              <a:lnSpc>
                <a:spcPts val="2200"/>
              </a:lnSpc>
            </a:pPr>
            <a:r>
              <a:rPr lang="en-ZA" sz="2400" i="1" dirty="0" smtClean="0">
                <a:solidFill>
                  <a:srgbClr val="004821"/>
                </a:solidFill>
              </a:rPr>
              <a:t>And large crowds were going with Him, and turning, He said to them, “If anyone comes to Me and does not hate his father and mother, and wife, and children, and brothers, and sisters, and his own life too, he is unable to be My taught one</a:t>
            </a:r>
            <a:r>
              <a:rPr lang="en-ZA" sz="2400" b="1" i="1" dirty="0" smtClean="0">
                <a:solidFill>
                  <a:srgbClr val="004821"/>
                </a:solidFill>
              </a:rPr>
              <a:t>. (Luke 14:25-26)</a:t>
            </a:r>
          </a:p>
          <a:p>
            <a:pPr>
              <a:lnSpc>
                <a:spcPts val="2200"/>
              </a:lnSpc>
            </a:pPr>
            <a:r>
              <a:rPr lang="en-ZA" sz="2400" i="1" dirty="0" smtClean="0"/>
              <a:t>“Hate” </a:t>
            </a:r>
            <a:r>
              <a:rPr lang="en-ZA" sz="2400" dirty="0" smtClean="0"/>
              <a:t>is an intense word and probably makes you squirm a bit, but its meaning is different than our usual interpretation. It is used in this verse in a comparative sense, where your loyalty to </a:t>
            </a:r>
            <a:r>
              <a:rPr lang="he-IL" sz="2400" dirty="0" smtClean="0"/>
              <a:t>יהושע</a:t>
            </a:r>
            <a:r>
              <a:rPr lang="en-ZA" sz="2400" dirty="0" smtClean="0"/>
              <a:t> should make everything else pale in comparison. If your parents, wife, or children insist that you have nothing to do with your Master, then you must disregard their wishes (not them). It is not an excuse for walking away from family responsibilities, but rather remaining faithful to the One who has called you.</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Grp="1" noChangeArrowheads="1"/>
          </p:cNvSpPr>
          <p:nvPr>
            <p:ph type="title"/>
          </p:nvPr>
        </p:nvSpPr>
        <p:spPr/>
        <p:txBody>
          <a:bodyPr/>
          <a:lstStyle/>
          <a:p>
            <a:r>
              <a:rPr lang="en-ZA" smtClean="0"/>
              <a:t>NEW TESTAMENT BLESSING </a:t>
            </a:r>
          </a:p>
        </p:txBody>
      </p:sp>
      <p:sp>
        <p:nvSpPr>
          <p:cNvPr id="67586" name="Rectangle 2"/>
          <p:cNvSpPr>
            <a:spLocks noGrp="1" noChangeArrowheads="1"/>
          </p:cNvSpPr>
          <p:nvPr>
            <p:ph type="body" idx="1"/>
          </p:nvPr>
        </p:nvSpPr>
        <p:spPr/>
        <p:txBody>
          <a:bodyPr>
            <a:normAutofit/>
          </a:bodyPr>
          <a:lstStyle/>
          <a:p>
            <a:pPr algn="ctr"/>
            <a:r>
              <a:rPr lang="en-ZA" i="1" dirty="0" smtClean="0">
                <a:solidFill>
                  <a:srgbClr val="004821"/>
                </a:solidFill>
              </a:rPr>
              <a:t>“You are the light of the world. It is impossible for a city to be hidden on a mountain.  </a:t>
            </a:r>
            <a:r>
              <a:rPr lang="en-ZA" b="1" i="1" dirty="0" smtClean="0">
                <a:solidFill>
                  <a:srgbClr val="004821"/>
                </a:solidFill>
              </a:rPr>
              <a:t>(Matthew 5:14)</a:t>
            </a:r>
          </a:p>
          <a:p>
            <a:pPr algn="ctr"/>
            <a:endParaRPr lang="en-ZA" i="1" dirty="0" smtClean="0">
              <a:solidFill>
                <a:srgbClr val="004821"/>
              </a:solidFill>
            </a:endParaRPr>
          </a:p>
          <a:p>
            <a:pPr algn="ctr"/>
            <a:r>
              <a:rPr lang="en-ZA" i="1" dirty="0" smtClean="0">
                <a:solidFill>
                  <a:srgbClr val="004821"/>
                </a:solidFill>
              </a:rPr>
              <a:t>Therefore </a:t>
            </a:r>
            <a:r>
              <a:rPr lang="he-IL" i="1" dirty="0" smtClean="0">
                <a:solidFill>
                  <a:srgbClr val="004821"/>
                </a:solidFill>
              </a:rPr>
              <a:t>יהושע</a:t>
            </a:r>
            <a:r>
              <a:rPr lang="en-ZA" i="1" dirty="0" smtClean="0">
                <a:solidFill>
                  <a:srgbClr val="004821"/>
                </a:solidFill>
              </a:rPr>
              <a:t> spoke to them again, saying, “I am the light of the world. He who follows Me shall by no means walk in darkness, but possess the light of life.” </a:t>
            </a:r>
            <a:r>
              <a:rPr lang="en-US" b="1" i="1" dirty="0" smtClean="0">
                <a:solidFill>
                  <a:srgbClr val="004821"/>
                </a:solidFill>
              </a:rPr>
              <a:t>(John 8:12)</a:t>
            </a:r>
          </a:p>
          <a:p>
            <a:endParaRPr lang="en-ZA" dirty="0" smtClean="0"/>
          </a:p>
          <a:p>
            <a:pPr algn="just"/>
            <a:r>
              <a:rPr lang="en-ZA" dirty="0" smtClean="0"/>
              <a:t>Like the menorah in the Tabernacle we are the light of the World through the spirit of God the Rauch </a:t>
            </a:r>
            <a:r>
              <a:rPr lang="en-ZA" dirty="0" err="1" smtClean="0"/>
              <a:t>haKodesh</a:t>
            </a:r>
            <a:r>
              <a:rPr lang="en-ZA" dirty="0" smtClean="0"/>
              <a:t> that now resides in us.</a:t>
            </a:r>
          </a:p>
          <a:p>
            <a:pPr algn="just"/>
            <a:endParaRPr lang="en-ZA" dirty="0" smtClean="0"/>
          </a:p>
          <a:p>
            <a:pPr algn="ctr"/>
            <a:r>
              <a:rPr lang="en-ZA" i="1" dirty="0" smtClean="0">
                <a:solidFill>
                  <a:srgbClr val="004821"/>
                </a:solidFill>
              </a:rPr>
              <a:t>“Let your light so shine before men, so that they see your good works and praise your Father who is in the heavens</a:t>
            </a:r>
            <a:r>
              <a:rPr lang="en-ZA" b="1" i="1" dirty="0" smtClean="0">
                <a:solidFill>
                  <a:srgbClr val="004821"/>
                </a:solidFill>
              </a:rPr>
              <a:t>. (Matthew 5:16)</a:t>
            </a:r>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Grp="1" noChangeArrowheads="1"/>
          </p:cNvSpPr>
          <p:nvPr>
            <p:ph type="title"/>
          </p:nvPr>
        </p:nvSpPr>
        <p:spPr/>
        <p:txBody>
          <a:bodyPr/>
          <a:lstStyle/>
          <a:p>
            <a:r>
              <a:rPr lang="en-ZA" smtClean="0"/>
              <a:t>LIVING IN THE LIGHT </a:t>
            </a:r>
          </a:p>
        </p:txBody>
      </p:sp>
      <p:sp>
        <p:nvSpPr>
          <p:cNvPr id="70658" name="Rectangle 2"/>
          <p:cNvSpPr>
            <a:spLocks noGrp="1" noChangeArrowheads="1"/>
          </p:cNvSpPr>
          <p:nvPr>
            <p:ph type="body" idx="1"/>
          </p:nvPr>
        </p:nvSpPr>
        <p:spPr/>
        <p:txBody>
          <a:bodyPr>
            <a:normAutofit/>
          </a:bodyPr>
          <a:lstStyle/>
          <a:p>
            <a:pPr algn="ctr"/>
            <a:r>
              <a:rPr lang="en-ZA" i="1" dirty="0" smtClean="0">
                <a:solidFill>
                  <a:srgbClr val="004821"/>
                </a:solidFill>
              </a:rPr>
              <a:t>“For Elohim did not send His Son into the world to judge the world, but that the world through Him might be saved. “He who believes in Him is not judged, but he who does not believe is judged already, because he has not believed in the Name of the only brought-forth Son of Elohim. “And this is the judgment, that the light has come into the world, and men loved the darkness rather than the light, for their works were wicked. “For everyone who is practising evil matters hates the light and does not come to the light, lest his works should be exposed. “But the one doing the truth comes to the light, so that his works are clearly seen, that they have been wrought in Elohim.” </a:t>
            </a:r>
          </a:p>
          <a:p>
            <a:pPr algn="ctr"/>
            <a:r>
              <a:rPr lang="en-ZA" b="1" i="1" dirty="0" smtClean="0">
                <a:solidFill>
                  <a:srgbClr val="004821"/>
                </a:solidFill>
              </a:rPr>
              <a:t>(John 3:17-21)</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Rectangle 1"/>
          <p:cNvSpPr>
            <a:spLocks noGrp="1" noChangeArrowheads="1"/>
          </p:cNvSpPr>
          <p:nvPr>
            <p:ph type="title"/>
          </p:nvPr>
        </p:nvSpPr>
        <p:spPr/>
        <p:txBody>
          <a:bodyPr/>
          <a:lstStyle/>
          <a:p>
            <a:r>
              <a:rPr lang="en-ZA" smtClean="0"/>
              <a:t>BENJAMIN (Jasper) </a:t>
            </a:r>
            <a:endParaRPr lang="en-ZA" dirty="0" smtClean="0"/>
          </a:p>
        </p:txBody>
      </p:sp>
      <p:sp>
        <p:nvSpPr>
          <p:cNvPr id="172034" name="Rectangle 2"/>
          <p:cNvSpPr>
            <a:spLocks noGrp="1" noChangeArrowheads="1"/>
          </p:cNvSpPr>
          <p:nvPr>
            <p:ph type="body" idx="1"/>
          </p:nvPr>
        </p:nvSpPr>
        <p:spPr/>
        <p:txBody>
          <a:bodyPr>
            <a:normAutofit/>
          </a:bodyPr>
          <a:lstStyle/>
          <a:p>
            <a:r>
              <a:rPr lang="en-ZA" b="1" dirty="0" smtClean="0"/>
              <a:t>Jacob prophecy: </a:t>
            </a:r>
          </a:p>
          <a:p>
            <a:pPr algn="ctr"/>
            <a:r>
              <a:rPr lang="en-ZA" i="1" dirty="0" smtClean="0">
                <a:solidFill>
                  <a:srgbClr val="004821"/>
                </a:solidFill>
              </a:rPr>
              <a:t>“Binyamin is a wolf that tears, in the morning he eats prey, and at night he divides the spoil.” </a:t>
            </a:r>
            <a:r>
              <a:rPr lang="en-ZA" b="1" i="1" dirty="0" smtClean="0">
                <a:solidFill>
                  <a:srgbClr val="004821"/>
                </a:solidFill>
              </a:rPr>
              <a:t>(Genesis 49:27)</a:t>
            </a:r>
          </a:p>
          <a:p>
            <a:r>
              <a:rPr lang="en-ZA" b="1" dirty="0" smtClean="0"/>
              <a:t>Moses blessing: </a:t>
            </a:r>
          </a:p>
          <a:p>
            <a:pPr algn="ctr"/>
            <a:r>
              <a:rPr lang="en-ZA" i="1" dirty="0" smtClean="0">
                <a:solidFill>
                  <a:srgbClr val="004821"/>
                </a:solidFill>
              </a:rPr>
              <a:t>Of Binyamin he said, “Let the beloved of </a:t>
            </a:r>
            <a:r>
              <a:rPr lang="he-IL" i="1" dirty="0" smtClean="0">
                <a:solidFill>
                  <a:srgbClr val="004821"/>
                </a:solidFill>
              </a:rPr>
              <a:t>יהוה</a:t>
            </a:r>
            <a:r>
              <a:rPr lang="en-ZA" i="1" dirty="0" smtClean="0">
                <a:solidFill>
                  <a:srgbClr val="004821"/>
                </a:solidFill>
              </a:rPr>
              <a:t> dwell in safety by Him, shielding him all the day, as he dwells between His shoulders.” </a:t>
            </a:r>
            <a:r>
              <a:rPr lang="en-US" b="1" i="1" dirty="0" smtClean="0">
                <a:solidFill>
                  <a:srgbClr val="004821"/>
                </a:solidFill>
              </a:rPr>
              <a:t>(Deuteronomy 33:12)</a:t>
            </a:r>
          </a:p>
          <a:p>
            <a:r>
              <a:rPr lang="en-ZA" b="1" dirty="0" smtClean="0"/>
              <a:t>Name meaning</a:t>
            </a:r>
            <a:r>
              <a:rPr lang="en-ZA" dirty="0" smtClean="0"/>
              <a:t>: son of my right hand</a:t>
            </a:r>
          </a:p>
          <a:p>
            <a:r>
              <a:rPr lang="en-ZA" b="1" dirty="0" smtClean="0"/>
              <a:t>Stone meaning: </a:t>
            </a:r>
            <a:r>
              <a:rPr lang="en-ZA" i="1" dirty="0" smtClean="0"/>
              <a:t>“</a:t>
            </a:r>
            <a:r>
              <a:rPr lang="en-ZA" i="1" dirty="0" err="1" smtClean="0"/>
              <a:t>yashfeh</a:t>
            </a:r>
            <a:r>
              <a:rPr lang="en-ZA" i="1" dirty="0" smtClean="0"/>
              <a:t>” </a:t>
            </a:r>
            <a:r>
              <a:rPr lang="en-ZA" dirty="0" smtClean="0"/>
              <a:t>the root is </a:t>
            </a:r>
            <a:r>
              <a:rPr lang="en-ZA" dirty="0" err="1" smtClean="0"/>
              <a:t>yashefah</a:t>
            </a:r>
            <a:r>
              <a:rPr lang="en-ZA" dirty="0" smtClean="0"/>
              <a:t> which is </a:t>
            </a:r>
            <a:r>
              <a:rPr lang="he-IL" dirty="0" smtClean="0"/>
              <a:t>יהוה</a:t>
            </a:r>
            <a:r>
              <a:rPr lang="en-ZA" dirty="0" smtClean="0"/>
              <a:t> is our strength  </a:t>
            </a:r>
          </a:p>
          <a:p>
            <a:r>
              <a:rPr lang="en-ZA" dirty="0" smtClean="0"/>
              <a:t>Benjamin was the only one of the 12 who was actually born in the land of Israel. The Temple in Jerusalem would later be located in Benjamin’s territory.</a:t>
            </a:r>
          </a:p>
          <a:p>
            <a:endParaRPr lang="en-ZA" dirty="0" smtClean="0"/>
          </a:p>
        </p:txBody>
      </p:sp>
      <p:sp>
        <p:nvSpPr>
          <p:cNvPr id="10" name="Slide Number Placeholder 9"/>
          <p:cNvSpPr>
            <a:spLocks noGrp="1"/>
          </p:cNvSpPr>
          <p:nvPr>
            <p:ph type="sldNum" sz="quarter" idx="12"/>
          </p:nvPr>
        </p:nvSpPr>
        <p:spPr/>
        <p:txBody>
          <a:bodyPr/>
          <a:lstStyle/>
          <a:p>
            <a:fld id="{715B7D16-8FAD-4D2D-B977-107333E7495D}" type="slidenum">
              <a:rPr lang="en-ZA" smtClean="0"/>
              <a:pPr/>
              <a:t>23</a:t>
            </a:fld>
            <a:endParaRPr lang="en-ZA" dirty="0"/>
          </a:p>
        </p:txBody>
      </p:sp>
      <p:pic>
        <p:nvPicPr>
          <p:cNvPr id="171012" name="Picture 3"/>
          <p:cNvPicPr>
            <a:picLocks noChangeAspect="1" noChangeArrowheads="1"/>
          </p:cNvPicPr>
          <p:nvPr/>
        </p:nvPicPr>
        <p:blipFill>
          <a:blip r:embed="rId3" cstate="print"/>
          <a:srcRect t="18925" b="18925"/>
          <a:stretch>
            <a:fillRect/>
          </a:stretch>
        </p:blipFill>
        <p:spPr bwMode="auto">
          <a:xfrm>
            <a:off x="6755434" y="0"/>
            <a:ext cx="2388566" cy="1484784"/>
          </a:xfrm>
          <a:prstGeom prst="rect">
            <a:avLst/>
          </a:prstGeom>
          <a:noFill/>
          <a:ln w="9525">
            <a:noFill/>
            <a:round/>
            <a:headEnd/>
            <a:tailEnd/>
          </a:ln>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Rectangle 1"/>
          <p:cNvSpPr>
            <a:spLocks noGrp="1" noChangeArrowheads="1"/>
          </p:cNvSpPr>
          <p:nvPr>
            <p:ph type="title"/>
          </p:nvPr>
        </p:nvSpPr>
        <p:spPr/>
        <p:txBody>
          <a:bodyPr/>
          <a:lstStyle/>
          <a:p>
            <a:r>
              <a:rPr lang="en-ZA" smtClean="0"/>
              <a:t>SHARING THE SPOIL</a:t>
            </a:r>
          </a:p>
        </p:txBody>
      </p:sp>
      <p:sp>
        <p:nvSpPr>
          <p:cNvPr id="177154" name="Rectangle 2"/>
          <p:cNvSpPr>
            <a:spLocks noGrp="1" noChangeArrowheads="1"/>
          </p:cNvSpPr>
          <p:nvPr>
            <p:ph type="body" idx="1"/>
          </p:nvPr>
        </p:nvSpPr>
        <p:spPr/>
        <p:txBody>
          <a:bodyPr>
            <a:normAutofit fontScale="85000" lnSpcReduction="10000"/>
          </a:bodyPr>
          <a:lstStyle/>
          <a:p>
            <a:pPr>
              <a:lnSpc>
                <a:spcPts val="2200"/>
              </a:lnSpc>
            </a:pPr>
            <a:r>
              <a:rPr lang="en-ZA" sz="2600" dirty="0" smtClean="0"/>
              <a:t>The symbol for the tribe of Benjamin was a wolf. It is believed this was given after what happened to Rachel at his birth. That actually her uterus or womb was torn, and she actually bled to death in giving birth. Rachel was literally torn apart like a wolf tearing flesh whilst eating. </a:t>
            </a:r>
            <a:r>
              <a:rPr lang="en-ZA" sz="2600" i="1" dirty="0" smtClean="0"/>
              <a:t>Symbolic meaning: </a:t>
            </a:r>
            <a:r>
              <a:rPr lang="en-ZA" sz="2600" dirty="0" smtClean="0"/>
              <a:t>When he is young he only cares about himself, and when he is older and more mature he become the elder and shares his prey and helps kill the prey. </a:t>
            </a:r>
          </a:p>
          <a:p>
            <a:pPr algn="ctr">
              <a:lnSpc>
                <a:spcPts val="2200"/>
              </a:lnSpc>
            </a:pPr>
            <a:r>
              <a:rPr lang="en-ZA" sz="2600" i="1" dirty="0" smtClean="0">
                <a:solidFill>
                  <a:srgbClr val="004821"/>
                </a:solidFill>
              </a:rPr>
              <a:t>He would see the result of the suffering of His life and be satisfied. Through His knowledge My righteous Servant makes many righteous, and He bears their </a:t>
            </a:r>
            <a:r>
              <a:rPr lang="en-ZA" sz="2600" i="1" dirty="0" err="1" smtClean="0">
                <a:solidFill>
                  <a:srgbClr val="004821"/>
                </a:solidFill>
              </a:rPr>
              <a:t>crookednesses</a:t>
            </a:r>
            <a:r>
              <a:rPr lang="en-ZA" sz="2600" i="1" dirty="0" smtClean="0">
                <a:solidFill>
                  <a:srgbClr val="004821"/>
                </a:solidFill>
              </a:rPr>
              <a:t>. Therefore I give Him a portion among the great, and He divides the spoil with the strong, because He poured out His being unto death, and He was counted with the transgressors, and He bore the sin of many, and made intercession for the transgressors</a:t>
            </a:r>
            <a:r>
              <a:rPr lang="en-ZA" sz="2600" b="1" i="1" dirty="0" smtClean="0">
                <a:solidFill>
                  <a:srgbClr val="004821"/>
                </a:solidFill>
              </a:rPr>
              <a:t>. (Isaiah 53:11-12)</a:t>
            </a:r>
          </a:p>
          <a:p>
            <a:pPr algn="just">
              <a:lnSpc>
                <a:spcPts val="2200"/>
              </a:lnSpc>
            </a:pPr>
            <a:r>
              <a:rPr lang="en-ZA" sz="2600" dirty="0" smtClean="0"/>
              <a:t>When the Messiah comes back He is going to divide the spoil of His inheritance with His followers, over comers. For we are coming back to rule and reign with Him we aren't just going to sit in heaven all day. </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24</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1"/>
          <p:cNvSpPr>
            <a:spLocks noGrp="1" noChangeArrowheads="1"/>
          </p:cNvSpPr>
          <p:nvPr>
            <p:ph type="title"/>
          </p:nvPr>
        </p:nvSpPr>
        <p:spPr/>
        <p:txBody>
          <a:bodyPr/>
          <a:lstStyle/>
          <a:p>
            <a:r>
              <a:rPr lang="en-ZA" smtClean="0"/>
              <a:t>SONS OF MY RIGHT HAND</a:t>
            </a:r>
          </a:p>
        </p:txBody>
      </p:sp>
      <p:sp>
        <p:nvSpPr>
          <p:cNvPr id="174082" name="Rectangle 2"/>
          <p:cNvSpPr>
            <a:spLocks noGrp="1" noChangeArrowheads="1"/>
          </p:cNvSpPr>
          <p:nvPr>
            <p:ph type="body" idx="1"/>
          </p:nvPr>
        </p:nvSpPr>
        <p:spPr/>
        <p:txBody>
          <a:bodyPr>
            <a:normAutofit fontScale="92500" lnSpcReduction="20000"/>
          </a:bodyPr>
          <a:lstStyle/>
          <a:p>
            <a:pPr algn="ctr"/>
            <a:r>
              <a:rPr lang="en-ZA" sz="2400" i="1" dirty="0" smtClean="0">
                <a:solidFill>
                  <a:srgbClr val="004821"/>
                </a:solidFill>
              </a:rPr>
              <a:t>...</a:t>
            </a:r>
            <a:r>
              <a:rPr lang="en-ZA" sz="2400" i="1" dirty="0" err="1" smtClean="0">
                <a:solidFill>
                  <a:srgbClr val="004821"/>
                </a:solidFill>
              </a:rPr>
              <a:t>Raḥĕl</a:t>
            </a:r>
            <a:r>
              <a:rPr lang="en-ZA" sz="2400" i="1" dirty="0" smtClean="0">
                <a:solidFill>
                  <a:srgbClr val="004821"/>
                </a:solidFill>
              </a:rPr>
              <a:t> began to give birth, and had great difficulty giving birth. And it came to be, as she was having great difficulty giving birth, that the midwife said to her, “Do not fear, for it is another son for you.” And it came to be, as her life was going out – for she died – that she called his name Ben-Oni. But his father called him Binyamin. </a:t>
            </a:r>
            <a:r>
              <a:rPr lang="en-ZA" sz="2400" b="1" i="1" dirty="0" smtClean="0">
                <a:solidFill>
                  <a:srgbClr val="004821"/>
                </a:solidFill>
              </a:rPr>
              <a:t>(Genesis 35:16-18)</a:t>
            </a:r>
          </a:p>
          <a:p>
            <a:r>
              <a:rPr lang="en-ZA" sz="2400" dirty="0" smtClean="0"/>
              <a:t>Every son and every stone was always named by the mother, this is the first son that the Jacob names.  Benjamin is a type of Messiah seated on the right hand of the Father. It was also the only son to born after Jacob was given the name Israel – </a:t>
            </a:r>
            <a:r>
              <a:rPr lang="en-ZA" sz="2400" i="1" dirty="0" smtClean="0"/>
              <a:t>“he who rules as </a:t>
            </a:r>
            <a:r>
              <a:rPr lang="he-IL" sz="2400" i="1" dirty="0" smtClean="0"/>
              <a:t>יהוה</a:t>
            </a:r>
            <a:r>
              <a:rPr lang="en-ZA" sz="2400" i="1" dirty="0" smtClean="0"/>
              <a:t> rules”. </a:t>
            </a:r>
          </a:p>
          <a:p>
            <a:r>
              <a:rPr lang="en-ZA" sz="2400" b="1" dirty="0" smtClean="0"/>
              <a:t>Ben-Oni: </a:t>
            </a:r>
          </a:p>
          <a:p>
            <a:pPr>
              <a:buFont typeface="Arial" pitchFamily="34" charset="0"/>
              <a:buChar char="•"/>
            </a:pPr>
            <a:r>
              <a:rPr lang="en-ZA" sz="2400" dirty="0" smtClean="0"/>
              <a:t>Ben means: son or a builder of a household, or family. </a:t>
            </a:r>
          </a:p>
          <a:p>
            <a:pPr>
              <a:buFont typeface="Arial" pitchFamily="34" charset="0"/>
              <a:buChar char="•"/>
            </a:pPr>
            <a:r>
              <a:rPr lang="en-ZA" sz="2400" dirty="0" smtClean="0"/>
              <a:t>Oni means: to exert one’s self in vain, to come to naught, or affliction, evil, or even false idol. </a:t>
            </a:r>
          </a:p>
          <a:p>
            <a:r>
              <a:rPr lang="en-ZA" sz="2400" b="1" dirty="0" smtClean="0"/>
              <a:t>Benjamin </a:t>
            </a:r>
            <a:r>
              <a:rPr lang="en-ZA" sz="2400" dirty="0" smtClean="0"/>
              <a:t>  </a:t>
            </a:r>
          </a:p>
          <a:p>
            <a:pPr>
              <a:buFont typeface="Arial" pitchFamily="34" charset="0"/>
              <a:buChar char="•"/>
            </a:pPr>
            <a:r>
              <a:rPr lang="en-ZA" sz="2400" dirty="0" err="1" smtClean="0"/>
              <a:t>Yamin</a:t>
            </a:r>
            <a:r>
              <a:rPr lang="en-ZA" sz="2400" dirty="0" smtClean="0"/>
              <a:t> means: the right hand, right side, right leg, or right eye.</a:t>
            </a:r>
          </a:p>
          <a:p>
            <a:pPr>
              <a:buFont typeface="Arial" pitchFamily="34" charset="0"/>
              <a:buChar char="•"/>
            </a:pPr>
            <a:r>
              <a:rPr lang="en-ZA" sz="2400" dirty="0" smtClean="0"/>
              <a:t>We are can also see that Jacob could be referring to the son of Rachel, his right hand, his wife.  </a:t>
            </a:r>
          </a:p>
          <a:p>
            <a:endParaRPr lang="en-ZA" dirty="0" smtClean="0"/>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25</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Rectangle 1"/>
          <p:cNvSpPr>
            <a:spLocks noGrp="1" noChangeArrowheads="1"/>
          </p:cNvSpPr>
          <p:nvPr>
            <p:ph type="title"/>
          </p:nvPr>
        </p:nvSpPr>
        <p:spPr/>
        <p:txBody>
          <a:bodyPr/>
          <a:lstStyle/>
          <a:p>
            <a:r>
              <a:rPr lang="en-ZA" smtClean="0"/>
              <a:t>WARRIORS</a:t>
            </a:r>
            <a:endParaRPr lang="en-ZA" dirty="0" smtClean="0"/>
          </a:p>
        </p:txBody>
      </p:sp>
      <p:sp>
        <p:nvSpPr>
          <p:cNvPr id="180226"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“Your right hand, O </a:t>
            </a:r>
            <a:r>
              <a:rPr lang="he-IL" i="1" dirty="0" smtClean="0">
                <a:solidFill>
                  <a:srgbClr val="004821"/>
                </a:solidFill>
              </a:rPr>
              <a:t>יהוה</a:t>
            </a:r>
            <a:r>
              <a:rPr lang="en-ZA" i="1" dirty="0" smtClean="0">
                <a:solidFill>
                  <a:srgbClr val="004821"/>
                </a:solidFill>
              </a:rPr>
              <a:t>, has become great in power. Your right hand, O </a:t>
            </a:r>
            <a:r>
              <a:rPr lang="he-IL" i="1" dirty="0" smtClean="0">
                <a:solidFill>
                  <a:srgbClr val="004821"/>
                </a:solidFill>
              </a:rPr>
              <a:t>יהוה</a:t>
            </a:r>
            <a:r>
              <a:rPr lang="en-US" i="1" dirty="0" smtClean="0">
                <a:solidFill>
                  <a:srgbClr val="004821"/>
                </a:solidFill>
              </a:rPr>
              <a:t>, has crushed the enemy. </a:t>
            </a:r>
            <a:r>
              <a:rPr lang="en-US" b="1" i="1" dirty="0" smtClean="0">
                <a:solidFill>
                  <a:srgbClr val="004821"/>
                </a:solidFill>
              </a:rPr>
              <a:t>(Exodus 15:6)</a:t>
            </a:r>
          </a:p>
          <a:p>
            <a:r>
              <a:rPr lang="en-ZA" dirty="0" smtClean="0"/>
              <a:t>It is the right hand of </a:t>
            </a:r>
            <a:r>
              <a:rPr lang="he-IL" dirty="0" smtClean="0"/>
              <a:t>יהוה</a:t>
            </a:r>
            <a:r>
              <a:rPr lang="en-ZA" dirty="0" smtClean="0"/>
              <a:t> that crushes the enemy as it did pharaoh and his armies and cast them into the sea. The right hand is a symbol of the first born blessing, which is the double portion. </a:t>
            </a:r>
          </a:p>
          <a:p>
            <a:pPr algn="ctr"/>
            <a:r>
              <a:rPr lang="en-ZA" i="1" dirty="0" smtClean="0">
                <a:solidFill>
                  <a:srgbClr val="004821"/>
                </a:solidFill>
              </a:rPr>
              <a:t>If, then, you were raised with Messiah, seek the matters which are above, where Messiah is, seated at the right hand of Elohim. Mind the matters above, not those on the earth. For you have died, and your life has been hidden with Messiah in Elohim. </a:t>
            </a:r>
            <a:r>
              <a:rPr lang="en-ZA" b="1" i="1" dirty="0" smtClean="0">
                <a:solidFill>
                  <a:srgbClr val="004821"/>
                </a:solidFill>
              </a:rPr>
              <a:t>(Colossians 3:1-3)</a:t>
            </a:r>
          </a:p>
          <a:p>
            <a:r>
              <a:rPr lang="en-ZA" dirty="0" smtClean="0"/>
              <a:t>If we look in 1 Chronicles 12:16, 18 and 29 we see that the tribe of Benjamin was one of the first one to gather themselves with David. The had some left handed archers who never missed the mark. It almost ironic that a tribe whose name means son of my right hand where left handed and they never missed the mark. Another word for sin – missing the mark. </a:t>
            </a:r>
          </a:p>
        </p:txBody>
      </p:sp>
      <p:sp>
        <p:nvSpPr>
          <p:cNvPr id="9" name="Slide Number Placeholder 8"/>
          <p:cNvSpPr>
            <a:spLocks noGrp="1"/>
          </p:cNvSpPr>
          <p:nvPr>
            <p:ph type="sldNum" sz="quarter" idx="12"/>
          </p:nvPr>
        </p:nvSpPr>
        <p:spPr/>
        <p:txBody>
          <a:bodyPr/>
          <a:lstStyle/>
          <a:p>
            <a:fld id="{715B7D16-8FAD-4D2D-B977-107333E7495D}" type="slidenum">
              <a:rPr lang="en-ZA" smtClean="0"/>
              <a:pPr/>
              <a:t>26</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Rectangle 1"/>
          <p:cNvSpPr>
            <a:spLocks noGrp="1" noChangeArrowheads="1"/>
          </p:cNvSpPr>
          <p:nvPr>
            <p:ph type="title"/>
          </p:nvPr>
        </p:nvSpPr>
        <p:spPr/>
        <p:txBody>
          <a:bodyPr/>
          <a:lstStyle/>
          <a:p>
            <a:r>
              <a:rPr lang="en-ZA" smtClean="0"/>
              <a:t>JOSEPH (Onyx) </a:t>
            </a:r>
            <a:endParaRPr lang="en-ZA" dirty="0" smtClean="0"/>
          </a:p>
        </p:txBody>
      </p:sp>
      <p:sp>
        <p:nvSpPr>
          <p:cNvPr id="158722" name="Rectangle 2"/>
          <p:cNvSpPr>
            <a:spLocks noGrp="1" noChangeArrowheads="1"/>
          </p:cNvSpPr>
          <p:nvPr>
            <p:ph type="body" idx="1"/>
          </p:nvPr>
        </p:nvSpPr>
        <p:spPr/>
        <p:txBody>
          <a:bodyPr>
            <a:normAutofit lnSpcReduction="10000"/>
          </a:bodyPr>
          <a:lstStyle/>
          <a:p>
            <a:r>
              <a:rPr lang="en-ZA" b="1" dirty="0" smtClean="0"/>
              <a:t>Name meaning: </a:t>
            </a:r>
            <a:r>
              <a:rPr lang="he-IL" dirty="0" smtClean="0"/>
              <a:t>יהוה</a:t>
            </a:r>
            <a:r>
              <a:rPr lang="en-ZA" dirty="0" smtClean="0"/>
              <a:t> has added to me another son</a:t>
            </a:r>
          </a:p>
          <a:p>
            <a:pPr algn="just"/>
            <a:r>
              <a:rPr lang="en-ZA" b="1" dirty="0" smtClean="0"/>
              <a:t>Stone meaning: </a:t>
            </a:r>
            <a:r>
              <a:rPr lang="en-ZA" dirty="0" smtClean="0"/>
              <a:t>“</a:t>
            </a:r>
            <a:r>
              <a:rPr lang="en-ZA" dirty="0" err="1" smtClean="0"/>
              <a:t>Shocham</a:t>
            </a:r>
            <a:r>
              <a:rPr lang="en-ZA" dirty="0" smtClean="0"/>
              <a:t>” the root is </a:t>
            </a:r>
            <a:r>
              <a:rPr lang="en-ZA" dirty="0" err="1" smtClean="0"/>
              <a:t>cham</a:t>
            </a:r>
            <a:r>
              <a:rPr lang="en-ZA" dirty="0" smtClean="0"/>
              <a:t> which is zeal, or jealousy. Another translation - he will collect or gather  </a:t>
            </a:r>
          </a:p>
          <a:p>
            <a:r>
              <a:rPr lang="en-ZA" b="1" dirty="0" smtClean="0"/>
              <a:t>Moses blessing: </a:t>
            </a:r>
            <a:r>
              <a:rPr lang="en-ZA" i="1" dirty="0" smtClean="0">
                <a:solidFill>
                  <a:srgbClr val="004821"/>
                </a:solidFill>
              </a:rPr>
              <a:t>And of </a:t>
            </a:r>
            <a:r>
              <a:rPr lang="en-ZA" i="1" dirty="0" err="1" smtClean="0">
                <a:solidFill>
                  <a:srgbClr val="004821"/>
                </a:solidFill>
              </a:rPr>
              <a:t>Yosĕph</a:t>
            </a:r>
            <a:r>
              <a:rPr lang="en-ZA" i="1" dirty="0" smtClean="0">
                <a:solidFill>
                  <a:srgbClr val="004821"/>
                </a:solidFill>
              </a:rPr>
              <a:t> he said, “Blessed of </a:t>
            </a:r>
            <a:r>
              <a:rPr lang="he-IL" i="1" dirty="0" smtClean="0">
                <a:solidFill>
                  <a:srgbClr val="004821"/>
                </a:solidFill>
              </a:rPr>
              <a:t>יהוה</a:t>
            </a:r>
            <a:r>
              <a:rPr lang="en-ZA" i="1" dirty="0" smtClean="0">
                <a:solidFill>
                  <a:srgbClr val="004821"/>
                </a:solidFill>
              </a:rPr>
              <a:t> is his land, with the choicest from the heavens, with the dew, and the deep lying beneath, with the choice fruits of the sun, with the choice yield of the months, with the finest of the ancient mountains, with the choicest of the everlasting hills, with the choicest of the earth and all that fills it, and the good pleasure of Him who dwelt in the bush. Let it come on the head of </a:t>
            </a:r>
            <a:r>
              <a:rPr lang="en-ZA" i="1" dirty="0" err="1" smtClean="0">
                <a:solidFill>
                  <a:srgbClr val="004821"/>
                </a:solidFill>
              </a:rPr>
              <a:t>Yosĕph</a:t>
            </a:r>
            <a:r>
              <a:rPr lang="en-ZA" i="1" dirty="0" smtClean="0">
                <a:solidFill>
                  <a:srgbClr val="004821"/>
                </a:solidFill>
              </a:rPr>
              <a:t>, and on the crown of the head of him who was separate from his brothers. “His splendour is like a first-born bull, and his horns are like the horns of the wild ox. With them he pushes the peoples to the ends of the earth. And they are the ten thousands of </a:t>
            </a:r>
            <a:r>
              <a:rPr lang="en-ZA" i="1" dirty="0" err="1" smtClean="0">
                <a:solidFill>
                  <a:srgbClr val="004821"/>
                </a:solidFill>
              </a:rPr>
              <a:t>Ephrayim</a:t>
            </a:r>
            <a:r>
              <a:rPr lang="en-ZA" i="1" dirty="0" smtClean="0">
                <a:solidFill>
                  <a:srgbClr val="004821"/>
                </a:solidFill>
              </a:rPr>
              <a:t>, and they are the thousands of </a:t>
            </a:r>
            <a:r>
              <a:rPr lang="en-ZA" i="1" dirty="0" err="1" smtClean="0">
                <a:solidFill>
                  <a:srgbClr val="004821"/>
                </a:solidFill>
              </a:rPr>
              <a:t>Menashsheh</a:t>
            </a:r>
            <a:r>
              <a:rPr lang="en-ZA" i="1" dirty="0" smtClean="0">
                <a:solidFill>
                  <a:srgbClr val="004821"/>
                </a:solidFill>
              </a:rPr>
              <a:t>.” </a:t>
            </a:r>
          </a:p>
          <a:p>
            <a:r>
              <a:rPr lang="en-US" b="1" i="1" dirty="0" smtClean="0">
                <a:solidFill>
                  <a:srgbClr val="004821"/>
                </a:solidFill>
              </a:rPr>
              <a:t>(Deuteronomy 33:13-17)</a:t>
            </a:r>
          </a:p>
          <a:p>
            <a:endParaRPr lang="en-US" dirty="0" smtClean="0"/>
          </a:p>
          <a:p>
            <a:pPr algn="ctr"/>
            <a:endParaRPr lang="en-ZA" dirty="0" smtClean="0">
              <a:solidFill>
                <a:srgbClr val="004821"/>
              </a:solidFill>
            </a:endParaRPr>
          </a:p>
          <a:p>
            <a:pPr algn="ctr"/>
            <a:endParaRPr lang="en-ZA" dirty="0" smtClean="0">
              <a:solidFill>
                <a:srgbClr val="004821"/>
              </a:solidFill>
            </a:endParaRPr>
          </a:p>
        </p:txBody>
      </p:sp>
      <p:pic>
        <p:nvPicPr>
          <p:cNvPr id="157701" name="Picture 4"/>
          <p:cNvPicPr>
            <a:picLocks noChangeAspect="1" noChangeArrowheads="1"/>
          </p:cNvPicPr>
          <p:nvPr/>
        </p:nvPicPr>
        <p:blipFill>
          <a:blip r:embed="rId3" cstate="print"/>
          <a:srcRect/>
          <a:stretch>
            <a:fillRect/>
          </a:stretch>
        </p:blipFill>
        <p:spPr bwMode="auto">
          <a:xfrm>
            <a:off x="7020272" y="0"/>
            <a:ext cx="2123728" cy="1933232"/>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THE VINE</a:t>
            </a:r>
            <a:endParaRPr lang="en-ZA" dirty="0"/>
          </a:p>
        </p:txBody>
      </p:sp>
      <p:sp>
        <p:nvSpPr>
          <p:cNvPr id="3" name="Content Placeholder 2"/>
          <p:cNvSpPr>
            <a:spLocks noGrp="1"/>
          </p:cNvSpPr>
          <p:nvPr>
            <p:ph idx="1"/>
          </p:nvPr>
        </p:nvSpPr>
        <p:spPr/>
        <p:txBody>
          <a:bodyPr>
            <a:normAutofit/>
          </a:bodyPr>
          <a:lstStyle/>
          <a:p>
            <a:r>
              <a:rPr lang="en-ZA" b="1" dirty="0" smtClean="0"/>
              <a:t>Jacob Prophecy:  </a:t>
            </a:r>
            <a:r>
              <a:rPr lang="en-ZA" i="1" dirty="0" smtClean="0">
                <a:solidFill>
                  <a:srgbClr val="004821"/>
                </a:solidFill>
              </a:rPr>
              <a:t>“</a:t>
            </a:r>
            <a:r>
              <a:rPr lang="en-ZA" i="1" dirty="0" err="1" smtClean="0">
                <a:solidFill>
                  <a:srgbClr val="004821"/>
                </a:solidFill>
              </a:rPr>
              <a:t>Yosĕph</a:t>
            </a:r>
            <a:r>
              <a:rPr lang="en-ZA" i="1" dirty="0" smtClean="0">
                <a:solidFill>
                  <a:srgbClr val="004821"/>
                </a:solidFill>
              </a:rPr>
              <a:t> is an offshoot of a fruit-bearing tree, an offshoot of a fruit-bearing tree by a fountain, his branches run over a wall. “And the archers have bitterly grieved him, shot at him and hated him. “But his bow remained in strength, and the arms of his hands were made strong by the hands of the Mighty One of </a:t>
            </a:r>
            <a:r>
              <a:rPr lang="en-ZA" i="1" dirty="0" err="1" smtClean="0">
                <a:solidFill>
                  <a:srgbClr val="004821"/>
                </a:solidFill>
              </a:rPr>
              <a:t>Yaʽaqob</a:t>
            </a:r>
            <a:r>
              <a:rPr lang="en-ZA" i="1" dirty="0" smtClean="0">
                <a:solidFill>
                  <a:srgbClr val="004821"/>
                </a:solidFill>
              </a:rPr>
              <a:t>̱ – from there is the Shepherd, the Stone of </a:t>
            </a:r>
            <a:r>
              <a:rPr lang="en-ZA" i="1" dirty="0" err="1" smtClean="0">
                <a:solidFill>
                  <a:srgbClr val="004821"/>
                </a:solidFill>
              </a:rPr>
              <a:t>Yisra’ĕl</a:t>
            </a:r>
            <a:r>
              <a:rPr lang="en-ZA" i="1" dirty="0" smtClean="0">
                <a:solidFill>
                  <a:srgbClr val="004821"/>
                </a:solidFill>
              </a:rPr>
              <a:t> – from the </a:t>
            </a:r>
            <a:r>
              <a:rPr lang="en-ZA" i="1" dirty="0" err="1" smtClean="0">
                <a:solidFill>
                  <a:srgbClr val="004821"/>
                </a:solidFill>
              </a:rPr>
              <a:t>Ěl</a:t>
            </a:r>
            <a:r>
              <a:rPr lang="en-ZA" i="1" dirty="0" smtClean="0">
                <a:solidFill>
                  <a:srgbClr val="004821"/>
                </a:solidFill>
              </a:rPr>
              <a:t> of your father who helps you, and by the Almighty who blesses you with blessings of the heavens above, blessings of the deep that lies beneath, blessings of the breasts and of the womb. “The blessings of your father have excelled the blessings of my ancestors, up to the limit of the everlasting hills. They are on the head of </a:t>
            </a:r>
            <a:r>
              <a:rPr lang="en-ZA" i="1" dirty="0" err="1" smtClean="0">
                <a:solidFill>
                  <a:srgbClr val="004821"/>
                </a:solidFill>
              </a:rPr>
              <a:t>Yosĕph</a:t>
            </a:r>
            <a:r>
              <a:rPr lang="en-ZA" i="1" dirty="0" smtClean="0">
                <a:solidFill>
                  <a:srgbClr val="004821"/>
                </a:solidFill>
              </a:rPr>
              <a:t>, and on the crown of the head of him who was separated from his brothers. </a:t>
            </a:r>
            <a:r>
              <a:rPr lang="en-ZA" b="1" i="1" dirty="0" smtClean="0">
                <a:solidFill>
                  <a:srgbClr val="004821"/>
                </a:solidFill>
              </a:rPr>
              <a:t>(Genesis 49:22-26)</a:t>
            </a:r>
          </a:p>
          <a:p>
            <a:r>
              <a:rPr lang="en-ZA" i="1" dirty="0" smtClean="0"/>
              <a:t>.“Joseph is a fruitful vine” </a:t>
            </a:r>
            <a:r>
              <a:rPr lang="en-ZA" dirty="0" smtClean="0"/>
              <a:t>– </a:t>
            </a:r>
            <a:r>
              <a:rPr lang="he-IL" sz="2000" dirty="0" smtClean="0"/>
              <a:t>יהושע</a:t>
            </a:r>
            <a:r>
              <a:rPr lang="en-ZA" dirty="0" smtClean="0"/>
              <a:t> the vine - </a:t>
            </a:r>
            <a:r>
              <a:rPr lang="en-ZA" b="1" i="1" dirty="0" smtClean="0">
                <a:solidFill>
                  <a:srgbClr val="004821"/>
                </a:solidFill>
              </a:rPr>
              <a:t>John 15:1  </a:t>
            </a:r>
            <a:r>
              <a:rPr lang="en-ZA" i="1" dirty="0" smtClean="0">
                <a:solidFill>
                  <a:srgbClr val="004821"/>
                </a:solidFill>
              </a:rPr>
              <a:t>"I am the true vine, and my Father is the gardener.</a:t>
            </a:r>
          </a:p>
          <a:p>
            <a:endParaRPr lang="en-ZA" dirty="0" smtClean="0"/>
          </a:p>
          <a:p>
            <a:endParaRPr lang="en-ZA" dirty="0" smtClean="0"/>
          </a:p>
          <a:p>
            <a:endParaRPr lang="en-ZA" dirty="0"/>
          </a:p>
        </p:txBody>
      </p:sp>
      <p:sp>
        <p:nvSpPr>
          <p:cNvPr id="8" name="Slide Number Placeholder 7"/>
          <p:cNvSpPr>
            <a:spLocks noGrp="1"/>
          </p:cNvSpPr>
          <p:nvPr>
            <p:ph type="sldNum" sz="quarter" idx="12"/>
          </p:nvPr>
        </p:nvSpPr>
        <p:spPr/>
        <p:txBody>
          <a:bodyPr/>
          <a:lstStyle/>
          <a:p>
            <a:pPr>
              <a:defRPr/>
            </a:pPr>
            <a:fld id="{715B7D16-8FAD-4D2D-B977-107333E7495D}" type="slidenum">
              <a:rPr lang="en-ZA" smtClean="0"/>
              <a:pPr>
                <a:defRPr/>
              </a:pPr>
              <a:t>28</a:t>
            </a:fld>
            <a:endParaRPr lang="en-ZA"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1"/>
          <p:cNvSpPr>
            <a:spLocks noGrp="1" noChangeArrowheads="1"/>
          </p:cNvSpPr>
          <p:nvPr>
            <p:ph type="title"/>
          </p:nvPr>
        </p:nvSpPr>
        <p:spPr/>
        <p:txBody>
          <a:bodyPr/>
          <a:lstStyle/>
          <a:p>
            <a:r>
              <a:rPr lang="en-ZA" smtClean="0"/>
              <a:t>SEPERATED</a:t>
            </a:r>
          </a:p>
        </p:txBody>
      </p:sp>
      <p:sp>
        <p:nvSpPr>
          <p:cNvPr id="164866" name="Rectangle 2"/>
          <p:cNvSpPr>
            <a:spLocks noGrp="1" noChangeArrowheads="1"/>
          </p:cNvSpPr>
          <p:nvPr>
            <p:ph type="body" idx="1"/>
          </p:nvPr>
        </p:nvSpPr>
        <p:spPr/>
        <p:txBody>
          <a:bodyPr>
            <a:normAutofit/>
          </a:bodyPr>
          <a:lstStyle/>
          <a:p>
            <a:pPr algn="ctr"/>
            <a:r>
              <a:rPr lang="en-ZA" i="1" dirty="0" smtClean="0">
                <a:solidFill>
                  <a:srgbClr val="004821"/>
                </a:solidFill>
              </a:rPr>
              <a:t>“Let all these rest on the head of Joseph, on the brow of the prince among his brothers.” </a:t>
            </a:r>
          </a:p>
          <a:p>
            <a:r>
              <a:rPr lang="en-ZA" dirty="0" smtClean="0"/>
              <a:t>Joseph is separated from his brothers through his position. The Hebrew word is </a:t>
            </a:r>
            <a:r>
              <a:rPr lang="en-ZA" i="1" dirty="0" smtClean="0"/>
              <a:t>“</a:t>
            </a:r>
            <a:r>
              <a:rPr lang="en-ZA" i="1" dirty="0" err="1" smtClean="0"/>
              <a:t>Nazyir</a:t>
            </a:r>
            <a:r>
              <a:rPr lang="en-ZA" i="1" dirty="0" smtClean="0"/>
              <a:t>” </a:t>
            </a:r>
            <a:r>
              <a:rPr lang="en-ZA" dirty="0" smtClean="0"/>
              <a:t>– one who is set apart, or holy, completely to </a:t>
            </a:r>
            <a:r>
              <a:rPr lang="he-IL" dirty="0" smtClean="0"/>
              <a:t>יהוה</a:t>
            </a:r>
            <a:r>
              <a:rPr lang="en-ZA" dirty="0" smtClean="0"/>
              <a:t> a </a:t>
            </a:r>
            <a:r>
              <a:rPr lang="en-ZA" dirty="0" err="1" smtClean="0"/>
              <a:t>Nazarite</a:t>
            </a:r>
            <a:r>
              <a:rPr lang="en-ZA" dirty="0" smtClean="0"/>
              <a:t>. </a:t>
            </a:r>
          </a:p>
          <a:p>
            <a:r>
              <a:rPr lang="he-IL" sz="2000" b="1" i="1" dirty="0" smtClean="0"/>
              <a:t>יהושע</a:t>
            </a:r>
            <a:r>
              <a:rPr lang="en-ZA" sz="2000" b="1" dirty="0" smtClean="0"/>
              <a:t> </a:t>
            </a:r>
            <a:r>
              <a:rPr lang="en-ZA" sz="2000" dirty="0" smtClean="0"/>
              <a:t>: </a:t>
            </a:r>
            <a:r>
              <a:rPr lang="en-ZA" i="1" dirty="0" smtClean="0">
                <a:solidFill>
                  <a:srgbClr val="004821"/>
                </a:solidFill>
              </a:rPr>
              <a:t>And so </a:t>
            </a:r>
            <a:r>
              <a:rPr lang="he-IL" i="1" dirty="0" smtClean="0">
                <a:solidFill>
                  <a:srgbClr val="004821"/>
                </a:solidFill>
              </a:rPr>
              <a:t>יהושע</a:t>
            </a:r>
            <a:r>
              <a:rPr lang="en-ZA" i="1" dirty="0" smtClean="0">
                <a:solidFill>
                  <a:srgbClr val="004821"/>
                </a:solidFill>
              </a:rPr>
              <a:t> also suffered outside the gate, to set apart the people with His own blood</a:t>
            </a:r>
            <a:r>
              <a:rPr lang="en-ZA" b="1" i="1" dirty="0" smtClean="0">
                <a:solidFill>
                  <a:srgbClr val="004821"/>
                </a:solidFill>
              </a:rPr>
              <a:t>. </a:t>
            </a:r>
            <a:r>
              <a:rPr lang="en-US" b="1" i="1" dirty="0" smtClean="0">
                <a:solidFill>
                  <a:srgbClr val="004821"/>
                </a:solidFill>
              </a:rPr>
              <a:t>(Hebrews 13:12)</a:t>
            </a:r>
          </a:p>
          <a:p>
            <a:r>
              <a:rPr lang="en-ZA" b="1" i="1" dirty="0" smtClean="0"/>
              <a:t>Us: </a:t>
            </a:r>
            <a:r>
              <a:rPr lang="en-ZA" i="1" dirty="0" smtClean="0">
                <a:solidFill>
                  <a:srgbClr val="004821"/>
                </a:solidFill>
              </a:rPr>
              <a:t>But when it pleased Elohim, who separated me from my mother’s womb and called me by His favour, </a:t>
            </a:r>
            <a:r>
              <a:rPr lang="en-ZA" b="1" i="1" dirty="0" smtClean="0">
                <a:solidFill>
                  <a:srgbClr val="004821"/>
                </a:solidFill>
              </a:rPr>
              <a:t>(Galatians 1:15)</a:t>
            </a:r>
          </a:p>
          <a:p>
            <a:pPr algn="ctr"/>
            <a:r>
              <a:rPr lang="en-ZA" i="1" dirty="0" smtClean="0">
                <a:solidFill>
                  <a:srgbClr val="004821"/>
                </a:solidFill>
              </a:rPr>
              <a:t>I call upon you, therefore, brothers, through the compassion of Elohim, to present your bodies a living offering – set-apart, well-pleasing to Elohim – your reasonable worship. </a:t>
            </a:r>
            <a:r>
              <a:rPr lang="en-ZA" b="1" i="1" dirty="0" smtClean="0">
                <a:solidFill>
                  <a:srgbClr val="004821"/>
                </a:solidFill>
              </a:rPr>
              <a:t>(Romans 12:1)</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Grp="1" noChangeArrowheads="1"/>
          </p:cNvSpPr>
          <p:nvPr>
            <p:ph type="title"/>
          </p:nvPr>
        </p:nvSpPr>
        <p:spPr/>
        <p:txBody>
          <a:bodyPr/>
          <a:lstStyle/>
          <a:p>
            <a:r>
              <a:rPr lang="en-ZA" smtClean="0"/>
              <a:t>ZEALOUS</a:t>
            </a:r>
            <a:endParaRPr lang="en-ZA" dirty="0" smtClean="0"/>
          </a:p>
        </p:txBody>
      </p:sp>
      <p:sp>
        <p:nvSpPr>
          <p:cNvPr id="169986"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Truly brothers, my heart’s desire and prayer to Elohim for </a:t>
            </a:r>
            <a:r>
              <a:rPr lang="en-ZA" i="1" dirty="0" err="1" smtClean="0">
                <a:solidFill>
                  <a:srgbClr val="004821"/>
                </a:solidFill>
              </a:rPr>
              <a:t>Yisra’ĕl</a:t>
            </a:r>
            <a:r>
              <a:rPr lang="en-ZA" i="1" dirty="0" smtClean="0">
                <a:solidFill>
                  <a:srgbClr val="004821"/>
                </a:solidFill>
              </a:rPr>
              <a:t> is for deliverance. For I bear them witness that they have an ardour for Elohim, but not according to knowledge. For not knowing the righteousness of Elohim, and seeking to establish their own righteousness, they did not subject themselves to the righteousness of Elohim. </a:t>
            </a:r>
            <a:r>
              <a:rPr lang="en-ZA" b="1" i="1" dirty="0" smtClean="0">
                <a:solidFill>
                  <a:srgbClr val="004821"/>
                </a:solidFill>
              </a:rPr>
              <a:t>(Romans 10:1-3)</a:t>
            </a:r>
          </a:p>
          <a:p>
            <a:pPr algn="ctr"/>
            <a:r>
              <a:rPr lang="en-ZA" i="1" dirty="0" smtClean="0">
                <a:solidFill>
                  <a:srgbClr val="004821"/>
                </a:solidFill>
              </a:rPr>
              <a:t>And when they heard it, they praised the Master. And they said to him, “You see, brother, how many thousands of </a:t>
            </a:r>
            <a:r>
              <a:rPr lang="en-ZA" i="1" dirty="0" err="1" smtClean="0">
                <a:solidFill>
                  <a:srgbClr val="004821"/>
                </a:solidFill>
              </a:rPr>
              <a:t>Yehuḏim</a:t>
            </a:r>
            <a:r>
              <a:rPr lang="en-ZA" i="1" dirty="0" smtClean="0">
                <a:solidFill>
                  <a:srgbClr val="004821"/>
                </a:solidFill>
              </a:rPr>
              <a:t> there are who have believed, and all are ardent for the Torah. </a:t>
            </a:r>
            <a:r>
              <a:rPr lang="en-ZA" b="1" i="1" dirty="0" smtClean="0">
                <a:solidFill>
                  <a:srgbClr val="004821"/>
                </a:solidFill>
              </a:rPr>
              <a:t>(Acts 21:20)</a:t>
            </a:r>
          </a:p>
          <a:p>
            <a:pPr algn="ctr"/>
            <a:r>
              <a:rPr lang="en-ZA" i="1" dirty="0" smtClean="0">
                <a:solidFill>
                  <a:srgbClr val="004821"/>
                </a:solidFill>
              </a:rPr>
              <a:t>“I advise you to buy from Me gold refined in the fire, so that you become rich; and white garments, so that you become dressed, so that the shame of your nakedness might not be shown; and anoint your eyes with ointment, so that you see. “As many as I love, I reprove and discipline. So be ardent and repent. “See, I stand at the door and knock. If anyone hears My voice and opens the door, I shall come in to him and dine with him, and he with Me. </a:t>
            </a:r>
            <a:r>
              <a:rPr lang="en-ZA" b="1" i="1" dirty="0" smtClean="0">
                <a:solidFill>
                  <a:srgbClr val="004821"/>
                </a:solidFill>
              </a:rPr>
              <a:t>(Revelation 3:18-20)</a:t>
            </a:r>
          </a:p>
          <a:p>
            <a:pPr algn="ctr"/>
            <a:endParaRPr lang="en-ZA" i="1" dirty="0" smtClean="0">
              <a:solidFill>
                <a:srgbClr val="004821"/>
              </a:solidFill>
            </a:endParaRPr>
          </a:p>
        </p:txBody>
      </p:sp>
      <p:sp>
        <p:nvSpPr>
          <p:cNvPr id="9" name="Slide Number Placeholder 8"/>
          <p:cNvSpPr>
            <a:spLocks noGrp="1"/>
          </p:cNvSpPr>
          <p:nvPr>
            <p:ph type="sldNum" sz="quarter" idx="12"/>
          </p:nvPr>
        </p:nvSpPr>
        <p:spPr/>
        <p:txBody>
          <a:bodyPr/>
          <a:lstStyle/>
          <a:p>
            <a:fld id="{715B7D16-8FAD-4D2D-B977-107333E7495D}" type="slidenum">
              <a:rPr lang="en-ZA" smtClean="0"/>
              <a:pPr/>
              <a:t>30</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1"/>
          <p:cNvSpPr>
            <a:spLocks noGrp="1" noChangeArrowheads="1"/>
          </p:cNvSpPr>
          <p:nvPr>
            <p:ph type="title"/>
          </p:nvPr>
        </p:nvSpPr>
        <p:spPr/>
        <p:txBody>
          <a:bodyPr/>
          <a:lstStyle/>
          <a:p>
            <a:r>
              <a:rPr lang="en-ZA" smtClean="0"/>
              <a:t>ZEBULUN (Beryl) </a:t>
            </a:r>
            <a:endParaRPr lang="en-ZA" dirty="0" smtClean="0"/>
          </a:p>
        </p:txBody>
      </p:sp>
      <p:sp>
        <p:nvSpPr>
          <p:cNvPr id="144386" name="Rectangle 2"/>
          <p:cNvSpPr>
            <a:spLocks noGrp="1" noChangeArrowheads="1"/>
          </p:cNvSpPr>
          <p:nvPr>
            <p:ph type="body" idx="1"/>
          </p:nvPr>
        </p:nvSpPr>
        <p:spPr/>
        <p:txBody>
          <a:bodyPr>
            <a:normAutofit lnSpcReduction="10000"/>
          </a:bodyPr>
          <a:lstStyle/>
          <a:p>
            <a:r>
              <a:rPr lang="en-ZA" b="1" dirty="0" smtClean="0"/>
              <a:t>Jacobs prophecy: </a:t>
            </a:r>
            <a:r>
              <a:rPr lang="en-ZA" i="1" dirty="0" smtClean="0">
                <a:solidFill>
                  <a:srgbClr val="004821"/>
                </a:solidFill>
              </a:rPr>
              <a:t>“</a:t>
            </a:r>
            <a:r>
              <a:rPr lang="en-ZA" i="1" dirty="0" err="1" smtClean="0">
                <a:solidFill>
                  <a:srgbClr val="004821"/>
                </a:solidFill>
              </a:rPr>
              <a:t>Zeḇulun</a:t>
            </a:r>
            <a:r>
              <a:rPr lang="en-ZA" i="1" dirty="0" smtClean="0">
                <a:solidFill>
                  <a:srgbClr val="004821"/>
                </a:solidFill>
              </a:rPr>
              <a:t> dwells at the seashore, he is for a haven for ships, and his border is unto </a:t>
            </a:r>
            <a:r>
              <a:rPr lang="en-ZA" i="1" dirty="0" err="1" smtClean="0">
                <a:solidFill>
                  <a:srgbClr val="004821"/>
                </a:solidFill>
              </a:rPr>
              <a:t>Tsiḏon</a:t>
            </a:r>
            <a:r>
              <a:rPr lang="en-ZA" i="1" dirty="0" smtClean="0">
                <a:solidFill>
                  <a:srgbClr val="004821"/>
                </a:solidFill>
              </a:rPr>
              <a:t>. </a:t>
            </a:r>
            <a:r>
              <a:rPr lang="en-ZA" b="1" i="1" dirty="0" smtClean="0">
                <a:solidFill>
                  <a:srgbClr val="004821"/>
                </a:solidFill>
              </a:rPr>
              <a:t>(Genesis 49:13)</a:t>
            </a:r>
          </a:p>
          <a:p>
            <a:r>
              <a:rPr lang="en-ZA" b="1" dirty="0" smtClean="0"/>
              <a:t>Moses blessing: </a:t>
            </a:r>
            <a:r>
              <a:rPr lang="en-ZA" i="1" dirty="0" smtClean="0">
                <a:solidFill>
                  <a:srgbClr val="004821"/>
                </a:solidFill>
              </a:rPr>
              <a:t>And of </a:t>
            </a:r>
            <a:r>
              <a:rPr lang="en-ZA" i="1" dirty="0" err="1" smtClean="0">
                <a:solidFill>
                  <a:srgbClr val="004821"/>
                </a:solidFill>
              </a:rPr>
              <a:t>Zeḇulun</a:t>
            </a:r>
            <a:r>
              <a:rPr lang="en-ZA" i="1" dirty="0" smtClean="0">
                <a:solidFill>
                  <a:srgbClr val="004821"/>
                </a:solidFill>
              </a:rPr>
              <a:t> he said, “Rejoice, O </a:t>
            </a:r>
            <a:r>
              <a:rPr lang="en-ZA" i="1" dirty="0" err="1" smtClean="0">
                <a:solidFill>
                  <a:srgbClr val="004821"/>
                </a:solidFill>
              </a:rPr>
              <a:t>Zeḇulun</a:t>
            </a:r>
            <a:r>
              <a:rPr lang="en-ZA" i="1" dirty="0" smtClean="0">
                <a:solidFill>
                  <a:srgbClr val="004821"/>
                </a:solidFill>
              </a:rPr>
              <a:t>, in your going out, and </a:t>
            </a:r>
            <a:r>
              <a:rPr lang="en-ZA" i="1" dirty="0" err="1" smtClean="0">
                <a:solidFill>
                  <a:srgbClr val="004821"/>
                </a:solidFill>
              </a:rPr>
              <a:t>Yissasḵar</a:t>
            </a:r>
            <a:r>
              <a:rPr lang="en-ZA" i="1" dirty="0" smtClean="0">
                <a:solidFill>
                  <a:srgbClr val="004821"/>
                </a:solidFill>
              </a:rPr>
              <a:t> in your tents! “They call peoples to the mountain, there they bring offerings of righteousness, for they draw from the riches of the seas, and treasures hidden in the sand.” </a:t>
            </a:r>
            <a:r>
              <a:rPr lang="en-ZA" b="1" i="1" dirty="0" smtClean="0">
                <a:solidFill>
                  <a:srgbClr val="004821"/>
                </a:solidFill>
              </a:rPr>
              <a:t>(Deuteronomy 33:18-19)</a:t>
            </a:r>
          </a:p>
          <a:p>
            <a:r>
              <a:rPr lang="en-ZA" b="1" dirty="0" smtClean="0"/>
              <a:t>Name meaning: </a:t>
            </a:r>
            <a:r>
              <a:rPr lang="en-ZA" dirty="0" smtClean="0"/>
              <a:t>means to dwell</a:t>
            </a:r>
          </a:p>
          <a:p>
            <a:r>
              <a:rPr lang="en-ZA" b="1" dirty="0" smtClean="0"/>
              <a:t>Stone meaning: </a:t>
            </a:r>
            <a:r>
              <a:rPr lang="en-ZA" i="1" dirty="0" smtClean="0"/>
              <a:t>“</a:t>
            </a:r>
            <a:r>
              <a:rPr lang="en-ZA" i="1" dirty="0" err="1" smtClean="0"/>
              <a:t>tarshish</a:t>
            </a:r>
            <a:r>
              <a:rPr lang="en-ZA" i="1" dirty="0" smtClean="0"/>
              <a:t>” </a:t>
            </a:r>
            <a:r>
              <a:rPr lang="en-ZA" dirty="0" smtClean="0"/>
              <a:t>roots of this word </a:t>
            </a:r>
            <a:r>
              <a:rPr lang="en-ZA" i="1" dirty="0" smtClean="0"/>
              <a:t>“</a:t>
            </a:r>
            <a:r>
              <a:rPr lang="en-ZA" i="1" dirty="0" err="1" smtClean="0"/>
              <a:t>tarash</a:t>
            </a:r>
            <a:r>
              <a:rPr lang="en-ZA" i="1" dirty="0" smtClean="0"/>
              <a:t>” </a:t>
            </a:r>
            <a:r>
              <a:rPr lang="en-ZA" dirty="0" smtClean="0"/>
              <a:t>meaning to reverence   </a:t>
            </a:r>
          </a:p>
          <a:p>
            <a:r>
              <a:rPr lang="en-ZA" dirty="0" smtClean="0"/>
              <a:t>The symbol of </a:t>
            </a:r>
            <a:r>
              <a:rPr lang="en-ZA" dirty="0" err="1" smtClean="0"/>
              <a:t>Zebulun</a:t>
            </a:r>
            <a:r>
              <a:rPr lang="en-ZA" dirty="0" smtClean="0"/>
              <a:t> is ships: Seas are symbolic of a lot of people, the word haven is “</a:t>
            </a:r>
            <a:r>
              <a:rPr lang="en-ZA" i="1" dirty="0" err="1" smtClean="0"/>
              <a:t>choph</a:t>
            </a:r>
            <a:r>
              <a:rPr lang="en-ZA" i="1" dirty="0" smtClean="0"/>
              <a:t>” </a:t>
            </a:r>
            <a:r>
              <a:rPr lang="en-ZA" dirty="0" smtClean="0"/>
              <a:t>Sidon in Hebrew means to </a:t>
            </a:r>
            <a:r>
              <a:rPr lang="en-ZA" i="1" dirty="0" smtClean="0"/>
              <a:t>“catch fish” </a:t>
            </a:r>
            <a:r>
              <a:rPr lang="en-ZA" dirty="0" smtClean="0"/>
              <a:t>or fisherman. So </a:t>
            </a:r>
            <a:r>
              <a:rPr lang="en-ZA" dirty="0" err="1" smtClean="0"/>
              <a:t>Zebulun</a:t>
            </a:r>
            <a:r>
              <a:rPr lang="en-ZA" dirty="0" smtClean="0"/>
              <a:t> like to fish for men, that is why they love to be in seas of people. </a:t>
            </a:r>
          </a:p>
          <a:p>
            <a:pPr algn="ctr"/>
            <a:r>
              <a:rPr lang="en-ZA" i="1" dirty="0" smtClean="0">
                <a:solidFill>
                  <a:srgbClr val="004821"/>
                </a:solidFill>
              </a:rPr>
              <a:t>And </a:t>
            </a:r>
            <a:r>
              <a:rPr lang="he-IL" i="1" dirty="0" smtClean="0">
                <a:solidFill>
                  <a:srgbClr val="004821"/>
                </a:solidFill>
              </a:rPr>
              <a:t>יהושע</a:t>
            </a:r>
            <a:r>
              <a:rPr lang="en-ZA" i="1" dirty="0" smtClean="0">
                <a:solidFill>
                  <a:srgbClr val="004821"/>
                </a:solidFill>
              </a:rPr>
              <a:t> said to them, “Come, follow Me, and I shall make you become fishers of men.” </a:t>
            </a:r>
            <a:r>
              <a:rPr lang="en-US" b="1" i="1" dirty="0" smtClean="0">
                <a:solidFill>
                  <a:srgbClr val="004821"/>
                </a:solidFill>
              </a:rPr>
              <a:t>(Mark 1:17)</a:t>
            </a:r>
          </a:p>
          <a:p>
            <a:endParaRPr lang="en-US" dirty="0" smtClean="0"/>
          </a:p>
          <a:p>
            <a:endParaRPr lang="en-ZA" dirty="0" smtClean="0"/>
          </a:p>
          <a:p>
            <a:endParaRPr lang="en-ZA" dirty="0" smtClean="0"/>
          </a:p>
        </p:txBody>
      </p:sp>
      <p:sp>
        <p:nvSpPr>
          <p:cNvPr id="10" name="Slide Number Placeholder 9"/>
          <p:cNvSpPr>
            <a:spLocks noGrp="1"/>
          </p:cNvSpPr>
          <p:nvPr>
            <p:ph type="sldNum" sz="quarter" idx="12"/>
          </p:nvPr>
        </p:nvSpPr>
        <p:spPr/>
        <p:txBody>
          <a:bodyPr/>
          <a:lstStyle/>
          <a:p>
            <a:fld id="{715B7D16-8FAD-4D2D-B977-107333E7495D}" type="slidenum">
              <a:rPr lang="en-ZA" smtClean="0"/>
              <a:pPr/>
              <a:t>31</a:t>
            </a:fld>
            <a:endParaRPr lang="en-ZA" dirty="0"/>
          </a:p>
        </p:txBody>
      </p:sp>
      <p:pic>
        <p:nvPicPr>
          <p:cNvPr id="143365" name="Picture 4"/>
          <p:cNvPicPr>
            <a:picLocks noChangeAspect="1" noChangeArrowheads="1"/>
          </p:cNvPicPr>
          <p:nvPr/>
        </p:nvPicPr>
        <p:blipFill>
          <a:blip r:embed="rId3" cstate="print"/>
          <a:srcRect/>
          <a:stretch>
            <a:fillRect/>
          </a:stretch>
        </p:blipFill>
        <p:spPr bwMode="auto">
          <a:xfrm>
            <a:off x="7072330" y="2"/>
            <a:ext cx="2071670" cy="1663312"/>
          </a:xfrm>
          <a:prstGeom prst="rect">
            <a:avLst/>
          </a:prstGeom>
          <a:noFill/>
          <a:ln w="9525">
            <a:noFill/>
            <a:round/>
            <a:headEnd/>
            <a:tailEnd/>
          </a:ln>
        </p:spPr>
      </p:pic>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1"/>
          <p:cNvSpPr>
            <a:spLocks noGrp="1" noChangeArrowheads="1"/>
          </p:cNvSpPr>
          <p:nvPr>
            <p:ph type="title"/>
          </p:nvPr>
        </p:nvSpPr>
        <p:spPr/>
        <p:txBody>
          <a:bodyPr/>
          <a:lstStyle/>
          <a:p>
            <a:r>
              <a:rPr lang="en-ZA" smtClean="0"/>
              <a:t>SCRIBE</a:t>
            </a:r>
          </a:p>
        </p:txBody>
      </p:sp>
      <p:sp>
        <p:nvSpPr>
          <p:cNvPr id="148482" name="Rectangle 2"/>
          <p:cNvSpPr>
            <a:spLocks noGrp="1" noChangeArrowheads="1"/>
          </p:cNvSpPr>
          <p:nvPr>
            <p:ph type="body" idx="1"/>
          </p:nvPr>
        </p:nvSpPr>
        <p:spPr/>
        <p:txBody>
          <a:bodyPr>
            <a:normAutofit/>
          </a:bodyPr>
          <a:lstStyle/>
          <a:p>
            <a:pPr algn="ctr"/>
            <a:r>
              <a:rPr lang="en-ZA" i="1" dirty="0" smtClean="0">
                <a:solidFill>
                  <a:srgbClr val="004821"/>
                </a:solidFill>
              </a:rPr>
              <a:t>“Out of </a:t>
            </a:r>
            <a:r>
              <a:rPr lang="en-ZA" i="1" dirty="0" err="1" smtClean="0">
                <a:solidFill>
                  <a:srgbClr val="004821"/>
                </a:solidFill>
              </a:rPr>
              <a:t>Ephrayim</a:t>
            </a:r>
            <a:r>
              <a:rPr lang="en-ZA" i="1" dirty="0" smtClean="0">
                <a:solidFill>
                  <a:srgbClr val="004821"/>
                </a:solidFill>
              </a:rPr>
              <a:t> their root is against </a:t>
            </a:r>
            <a:r>
              <a:rPr lang="en-ZA" i="1" dirty="0" err="1" smtClean="0">
                <a:solidFill>
                  <a:srgbClr val="004821"/>
                </a:solidFill>
              </a:rPr>
              <a:t>Amalĕq</a:t>
            </a:r>
            <a:r>
              <a:rPr lang="en-ZA" i="1" dirty="0" smtClean="0">
                <a:solidFill>
                  <a:srgbClr val="004821"/>
                </a:solidFill>
              </a:rPr>
              <a:t>. After you, Binyamin, with your peoples, out of </a:t>
            </a:r>
            <a:r>
              <a:rPr lang="en-ZA" i="1" dirty="0" err="1" smtClean="0">
                <a:solidFill>
                  <a:srgbClr val="004821"/>
                </a:solidFill>
              </a:rPr>
              <a:t>Maḵir</a:t>
            </a:r>
            <a:r>
              <a:rPr lang="en-ZA" i="1" dirty="0" smtClean="0">
                <a:solidFill>
                  <a:srgbClr val="004821"/>
                </a:solidFill>
              </a:rPr>
              <a:t> lawgivers came down, and out of </a:t>
            </a:r>
            <a:r>
              <a:rPr lang="en-ZA" i="1" dirty="0" err="1" smtClean="0">
                <a:solidFill>
                  <a:srgbClr val="004821"/>
                </a:solidFill>
              </a:rPr>
              <a:t>Zeḇulun</a:t>
            </a:r>
            <a:r>
              <a:rPr lang="en-ZA" i="1" dirty="0" smtClean="0">
                <a:solidFill>
                  <a:srgbClr val="004821"/>
                </a:solidFill>
              </a:rPr>
              <a:t> those who handle the scribe’s reed</a:t>
            </a:r>
            <a:r>
              <a:rPr lang="en-ZA" b="1" i="1" dirty="0" smtClean="0">
                <a:solidFill>
                  <a:srgbClr val="004821"/>
                </a:solidFill>
              </a:rPr>
              <a:t>. (Judges 5:14)</a:t>
            </a:r>
          </a:p>
          <a:p>
            <a:pPr algn="just"/>
            <a:r>
              <a:rPr lang="en-ZA" i="1" dirty="0" smtClean="0"/>
              <a:t>“</a:t>
            </a:r>
            <a:r>
              <a:rPr lang="en-ZA" i="1" dirty="0" err="1" smtClean="0"/>
              <a:t>Shebet</a:t>
            </a:r>
            <a:r>
              <a:rPr lang="en-ZA" i="1" dirty="0" smtClean="0"/>
              <a:t>” </a:t>
            </a:r>
            <a:r>
              <a:rPr lang="en-ZA" dirty="0" smtClean="0"/>
              <a:t>– in the Hebrew; to branch off, a stick used for punishing, writing, fighting ruling, walking, correction, a rod, a sceptre, a staff, or a staff of a tribe.  </a:t>
            </a:r>
          </a:p>
          <a:p>
            <a:pPr algn="just"/>
            <a:r>
              <a:rPr lang="en-ZA" dirty="0" smtClean="0">
                <a:solidFill>
                  <a:srgbClr val="C00000"/>
                </a:solidFill>
              </a:rPr>
              <a:t>In Hebrew writer is </a:t>
            </a:r>
            <a:r>
              <a:rPr lang="en-ZA" i="1" dirty="0" smtClean="0">
                <a:solidFill>
                  <a:srgbClr val="C00000"/>
                </a:solidFill>
              </a:rPr>
              <a:t>“</a:t>
            </a:r>
            <a:r>
              <a:rPr lang="en-ZA" i="1" dirty="0" err="1" smtClean="0">
                <a:solidFill>
                  <a:srgbClr val="C00000"/>
                </a:solidFill>
              </a:rPr>
              <a:t>saphar</a:t>
            </a:r>
            <a:r>
              <a:rPr lang="en-ZA" i="1" dirty="0" smtClean="0">
                <a:solidFill>
                  <a:srgbClr val="C00000"/>
                </a:solidFill>
              </a:rPr>
              <a:t>” </a:t>
            </a:r>
            <a:r>
              <a:rPr lang="en-ZA" dirty="0" smtClean="0">
                <a:solidFill>
                  <a:srgbClr val="C00000"/>
                </a:solidFill>
              </a:rPr>
              <a:t>– to tally, to record, to speak , to tell, a writer. </a:t>
            </a:r>
          </a:p>
          <a:p>
            <a:r>
              <a:rPr lang="en-ZA" dirty="0" smtClean="0"/>
              <a:t>So we find out that </a:t>
            </a:r>
            <a:r>
              <a:rPr lang="en-ZA" dirty="0" err="1" smtClean="0"/>
              <a:t>Zebulun</a:t>
            </a:r>
            <a:r>
              <a:rPr lang="en-ZA" dirty="0" smtClean="0"/>
              <a:t> is one who knows the Word of </a:t>
            </a:r>
            <a:r>
              <a:rPr lang="he-IL" dirty="0" smtClean="0"/>
              <a:t>יהוה</a:t>
            </a:r>
            <a:r>
              <a:rPr lang="en-ZA" dirty="0" smtClean="0"/>
              <a:t>. We know that the Word is used for doctrine, correction, admonition, for edification; all these definition describe the scribes pen exactly for the Word of </a:t>
            </a:r>
            <a:r>
              <a:rPr lang="he-IL" dirty="0" smtClean="0"/>
              <a:t>יהוה</a:t>
            </a:r>
            <a:r>
              <a:rPr lang="en-US" dirty="0" smtClean="0"/>
              <a:t>.</a:t>
            </a:r>
            <a:r>
              <a:rPr lang="en-ZA" dirty="0" smtClean="0"/>
              <a:t>  </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1"/>
          <p:cNvSpPr>
            <a:spLocks noGrp="1" noChangeArrowheads="1"/>
          </p:cNvSpPr>
          <p:nvPr>
            <p:ph type="title"/>
          </p:nvPr>
        </p:nvSpPr>
        <p:spPr/>
        <p:txBody>
          <a:bodyPr/>
          <a:lstStyle/>
          <a:p>
            <a:r>
              <a:rPr lang="en-ZA" smtClean="0"/>
              <a:t>REVERENCE</a:t>
            </a:r>
          </a:p>
        </p:txBody>
      </p:sp>
      <p:sp>
        <p:nvSpPr>
          <p:cNvPr id="149506" name="Rectangle 2"/>
          <p:cNvSpPr>
            <a:spLocks noGrp="1" noChangeArrowheads="1"/>
          </p:cNvSpPr>
          <p:nvPr>
            <p:ph type="body" idx="1"/>
          </p:nvPr>
        </p:nvSpPr>
        <p:spPr/>
        <p:txBody>
          <a:bodyPr>
            <a:normAutofit/>
          </a:bodyPr>
          <a:lstStyle/>
          <a:p>
            <a:r>
              <a:rPr lang="en-ZA" dirty="0" smtClean="0"/>
              <a:t>Looking at the stone one of the attribute we are going to have to possess if we are to become </a:t>
            </a:r>
            <a:r>
              <a:rPr lang="he-IL" dirty="0" smtClean="0"/>
              <a:t>יהוה</a:t>
            </a:r>
            <a:r>
              <a:rPr lang="en-ZA" dirty="0" smtClean="0"/>
              <a:t> </a:t>
            </a:r>
            <a:r>
              <a:rPr lang="en-ZA" dirty="0" err="1" smtClean="0"/>
              <a:t>Shammah</a:t>
            </a:r>
            <a:r>
              <a:rPr lang="en-ZA" dirty="0" smtClean="0"/>
              <a:t> and to enter into </a:t>
            </a:r>
            <a:r>
              <a:rPr lang="he-IL" dirty="0" smtClean="0"/>
              <a:t>יהוה</a:t>
            </a:r>
            <a:r>
              <a:rPr lang="en-ZA" dirty="0" smtClean="0"/>
              <a:t> </a:t>
            </a:r>
            <a:r>
              <a:rPr lang="en-ZA" dirty="0" err="1" smtClean="0"/>
              <a:t>Shammah</a:t>
            </a:r>
            <a:r>
              <a:rPr lang="en-ZA" dirty="0" smtClean="0"/>
              <a:t> is to reverence God. </a:t>
            </a:r>
          </a:p>
          <a:p>
            <a:pPr algn="ctr"/>
            <a:r>
              <a:rPr lang="en-ZA" i="1" dirty="0" smtClean="0">
                <a:solidFill>
                  <a:srgbClr val="004821"/>
                </a:solidFill>
              </a:rPr>
              <a:t>He sent redemption to His people, He has commanded His covenant forever. Set-apart and awesome is His Name. The fear of </a:t>
            </a:r>
            <a:r>
              <a:rPr lang="he-IL" i="1" dirty="0" smtClean="0">
                <a:solidFill>
                  <a:srgbClr val="004821"/>
                </a:solidFill>
              </a:rPr>
              <a:t>יהוה</a:t>
            </a:r>
            <a:r>
              <a:rPr lang="en-ZA" i="1" dirty="0" smtClean="0">
                <a:solidFill>
                  <a:srgbClr val="004821"/>
                </a:solidFill>
              </a:rPr>
              <a:t> is the beginning of wisdom, All those doing them have a good understanding. His praise is standing forever. </a:t>
            </a:r>
          </a:p>
          <a:p>
            <a:pPr algn="ctr"/>
            <a:r>
              <a:rPr lang="en-US" b="1" i="1" dirty="0" smtClean="0">
                <a:solidFill>
                  <a:srgbClr val="004821"/>
                </a:solidFill>
              </a:rPr>
              <a:t>(Psalms 111:9-10)</a:t>
            </a:r>
          </a:p>
          <a:p>
            <a:pPr algn="just"/>
            <a:r>
              <a:rPr lang="en-ZA" dirty="0" smtClean="0">
                <a:solidFill>
                  <a:srgbClr val="C00000"/>
                </a:solidFill>
              </a:rPr>
              <a:t>Holy (Reverend KJV) </a:t>
            </a:r>
            <a:r>
              <a:rPr lang="en-ZA" dirty="0" err="1" smtClean="0">
                <a:solidFill>
                  <a:srgbClr val="C00000"/>
                </a:solidFill>
              </a:rPr>
              <a:t>yâre</a:t>
            </a:r>
            <a:r>
              <a:rPr lang="en-ZA" dirty="0" smtClean="0">
                <a:solidFill>
                  <a:srgbClr val="C00000"/>
                </a:solidFill>
              </a:rPr>
              <a:t>̂‘ - A primitive root; to fear; morally to revere; causatively to frighten: be (make) afraid, dread (-</a:t>
            </a:r>
            <a:r>
              <a:rPr lang="en-ZA" dirty="0" err="1" smtClean="0">
                <a:solidFill>
                  <a:srgbClr val="C00000"/>
                </a:solidFill>
              </a:rPr>
              <a:t>ful</a:t>
            </a:r>
            <a:r>
              <a:rPr lang="en-ZA" dirty="0" smtClean="0">
                <a:solidFill>
                  <a:srgbClr val="C00000"/>
                </a:solidFill>
              </a:rPr>
              <a:t>), (put in) fear. (be had in) reverence (-end), X see, terrible (act, -</a:t>
            </a:r>
            <a:r>
              <a:rPr lang="en-ZA" dirty="0" err="1" smtClean="0">
                <a:solidFill>
                  <a:srgbClr val="C00000"/>
                </a:solidFill>
              </a:rPr>
              <a:t>ness</a:t>
            </a:r>
            <a:r>
              <a:rPr lang="en-ZA" dirty="0" smtClean="0">
                <a:solidFill>
                  <a:srgbClr val="C00000"/>
                </a:solidFill>
              </a:rPr>
              <a:t>, thing).</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33</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1"/>
          <p:cNvSpPr>
            <a:spLocks noGrp="1" noChangeArrowheads="1"/>
          </p:cNvSpPr>
          <p:nvPr>
            <p:ph type="title"/>
          </p:nvPr>
        </p:nvSpPr>
        <p:spPr/>
        <p:txBody>
          <a:bodyPr/>
          <a:lstStyle/>
          <a:p>
            <a:r>
              <a:rPr lang="en-ZA" smtClean="0"/>
              <a:t>REVERE HIS NAME</a:t>
            </a:r>
          </a:p>
        </p:txBody>
      </p:sp>
      <p:sp>
        <p:nvSpPr>
          <p:cNvPr id="151554" name="Rectangle 2"/>
          <p:cNvSpPr>
            <a:spLocks noGrp="1" noChangeArrowheads="1"/>
          </p:cNvSpPr>
          <p:nvPr>
            <p:ph type="body" idx="1"/>
          </p:nvPr>
        </p:nvSpPr>
        <p:spPr/>
        <p:txBody>
          <a:bodyPr>
            <a:normAutofit/>
          </a:bodyPr>
          <a:lstStyle/>
          <a:p>
            <a:pPr algn="ctr"/>
            <a:r>
              <a:rPr lang="en-ZA" i="1" dirty="0" smtClean="0">
                <a:solidFill>
                  <a:srgbClr val="004821"/>
                </a:solidFill>
              </a:rPr>
              <a:t>He sent redemption to His people, He has commanded His covenant forever. Set-apart and awesome is His Name. </a:t>
            </a:r>
            <a:r>
              <a:rPr lang="en-ZA" b="1" i="1" dirty="0" smtClean="0">
                <a:solidFill>
                  <a:srgbClr val="004821"/>
                </a:solidFill>
              </a:rPr>
              <a:t>(Psalms 111:9)</a:t>
            </a:r>
          </a:p>
          <a:p>
            <a:r>
              <a:rPr lang="en-ZA" dirty="0" smtClean="0"/>
              <a:t>The most critical people are those that go to a church where the Pastor takes on the title or reverend, rabbi or father. Scripture is very clear there is one name that is to be revered. </a:t>
            </a:r>
          </a:p>
          <a:p>
            <a:pPr marL="174625" indent="-174625">
              <a:buFont typeface="Arial" pitchFamily="34" charset="0"/>
              <a:buChar char="•"/>
            </a:pPr>
            <a:r>
              <a:rPr lang="he-IL" dirty="0" smtClean="0"/>
              <a:t>יהוה</a:t>
            </a:r>
            <a:r>
              <a:rPr lang="en-ZA" dirty="0" smtClean="0"/>
              <a:t>’s name is to feared</a:t>
            </a:r>
          </a:p>
          <a:p>
            <a:pPr marL="174625" indent="-174625">
              <a:buFont typeface="Arial" pitchFamily="34" charset="0"/>
              <a:buChar char="•"/>
            </a:pPr>
            <a:r>
              <a:rPr lang="he-IL" dirty="0" smtClean="0"/>
              <a:t>יהוה</a:t>
            </a:r>
            <a:r>
              <a:rPr lang="en-ZA" dirty="0" smtClean="0"/>
              <a:t>’s name is to be dreaded</a:t>
            </a:r>
          </a:p>
          <a:p>
            <a:pPr marL="174625" indent="-174625">
              <a:buFont typeface="Arial" pitchFamily="34" charset="0"/>
              <a:buChar char="•"/>
            </a:pPr>
            <a:r>
              <a:rPr lang="he-IL" dirty="0" smtClean="0"/>
              <a:t>יהוה</a:t>
            </a:r>
            <a:r>
              <a:rPr lang="en-ZA" dirty="0" smtClean="0"/>
              <a:t>’s name is to be frightened of  </a:t>
            </a:r>
          </a:p>
          <a:p>
            <a:r>
              <a:rPr lang="en-ZA" dirty="0" smtClean="0"/>
              <a:t>We treat the set apart things of </a:t>
            </a:r>
            <a:r>
              <a:rPr lang="he-IL" dirty="0" smtClean="0"/>
              <a:t>יהוה</a:t>
            </a:r>
            <a:r>
              <a:rPr lang="en-ZA" dirty="0" smtClean="0"/>
              <a:t> as though they are profane. The way we treat the Word of God, the things of God etc, we have no respect. </a:t>
            </a:r>
          </a:p>
          <a:p>
            <a:pPr algn="ctr"/>
            <a:r>
              <a:rPr lang="en-ZA" i="1" dirty="0" smtClean="0">
                <a:solidFill>
                  <a:srgbClr val="004821"/>
                </a:solidFill>
              </a:rPr>
              <a:t>So that, my beloved, as you always obeyed – not only in my presence, but now much rather in my absence – work out your own deliverance with fear and trembling, </a:t>
            </a:r>
            <a:r>
              <a:rPr lang="en-ZA" b="1" i="1" dirty="0" smtClean="0">
                <a:solidFill>
                  <a:srgbClr val="004821"/>
                </a:solidFill>
              </a:rPr>
              <a:t>(Philippians 2:12)</a:t>
            </a:r>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34</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1"/>
          <p:cNvSpPr>
            <a:spLocks noGrp="1" noChangeArrowheads="1"/>
          </p:cNvSpPr>
          <p:nvPr>
            <p:ph type="title"/>
          </p:nvPr>
        </p:nvSpPr>
        <p:spPr>
          <a:xfrm>
            <a:off x="457200" y="274638"/>
            <a:ext cx="7427168" cy="1143000"/>
          </a:xfrm>
        </p:spPr>
        <p:txBody>
          <a:bodyPr/>
          <a:lstStyle/>
          <a:p>
            <a:r>
              <a:rPr lang="en-ZA" dirty="0" smtClean="0"/>
              <a:t>ISSACHAR (Amethyst) </a:t>
            </a:r>
          </a:p>
        </p:txBody>
      </p:sp>
      <p:sp>
        <p:nvSpPr>
          <p:cNvPr id="130050" name="Rectangle 2"/>
          <p:cNvSpPr>
            <a:spLocks noGrp="1" noChangeArrowheads="1"/>
          </p:cNvSpPr>
          <p:nvPr>
            <p:ph type="body" idx="1"/>
          </p:nvPr>
        </p:nvSpPr>
        <p:spPr/>
        <p:txBody>
          <a:bodyPr>
            <a:normAutofit/>
          </a:bodyPr>
          <a:lstStyle/>
          <a:p>
            <a:r>
              <a:rPr lang="en-ZA" b="1" dirty="0" smtClean="0"/>
              <a:t>Jacobs Prophecy: </a:t>
            </a:r>
            <a:r>
              <a:rPr lang="en-ZA" i="1" dirty="0" smtClean="0">
                <a:solidFill>
                  <a:srgbClr val="004821"/>
                </a:solidFill>
              </a:rPr>
              <a:t>“</a:t>
            </a:r>
            <a:r>
              <a:rPr lang="en-ZA" i="1" dirty="0" err="1" smtClean="0">
                <a:solidFill>
                  <a:srgbClr val="004821"/>
                </a:solidFill>
              </a:rPr>
              <a:t>Yissasḵar</a:t>
            </a:r>
            <a:r>
              <a:rPr lang="en-ZA" i="1" dirty="0" smtClean="0">
                <a:solidFill>
                  <a:srgbClr val="004821"/>
                </a:solidFill>
              </a:rPr>
              <a:t> is a strong donkey lying down between two burdens, and he saw that a resting place was good, and that the land was pleasant, and he inclined his shoulder to bear a burden, and became a subject to slave labour</a:t>
            </a:r>
            <a:r>
              <a:rPr lang="en-ZA" b="1" i="1" dirty="0" smtClean="0">
                <a:solidFill>
                  <a:srgbClr val="004821"/>
                </a:solidFill>
              </a:rPr>
              <a:t>. (Genesis 49:14-15)</a:t>
            </a:r>
          </a:p>
          <a:p>
            <a:pPr algn="just"/>
            <a:r>
              <a:rPr lang="en-ZA" b="1" dirty="0" smtClean="0"/>
              <a:t>Name meaning: </a:t>
            </a:r>
            <a:r>
              <a:rPr lang="en-ZA" dirty="0" smtClean="0"/>
              <a:t>means will bring a reward  </a:t>
            </a:r>
          </a:p>
          <a:p>
            <a:pPr algn="just"/>
            <a:r>
              <a:rPr lang="en-ZA" b="1" dirty="0" smtClean="0"/>
              <a:t>Stone meaning: </a:t>
            </a:r>
            <a:r>
              <a:rPr lang="en-ZA" i="1" dirty="0" smtClean="0"/>
              <a:t>“</a:t>
            </a:r>
            <a:r>
              <a:rPr lang="en-ZA" i="1" dirty="0" err="1" smtClean="0"/>
              <a:t>Achlamah</a:t>
            </a:r>
            <a:r>
              <a:rPr lang="en-ZA" i="1" dirty="0" smtClean="0"/>
              <a:t>” </a:t>
            </a:r>
            <a:r>
              <a:rPr lang="en-ZA" dirty="0" smtClean="0"/>
              <a:t>roots of this word </a:t>
            </a:r>
            <a:r>
              <a:rPr lang="en-ZA" i="1" dirty="0" smtClean="0"/>
              <a:t>“</a:t>
            </a:r>
            <a:r>
              <a:rPr lang="en-ZA" i="1" dirty="0" err="1" smtClean="0"/>
              <a:t>challam</a:t>
            </a:r>
            <a:r>
              <a:rPr lang="en-ZA" i="1" dirty="0" smtClean="0"/>
              <a:t>” </a:t>
            </a:r>
            <a:r>
              <a:rPr lang="en-ZA" dirty="0" smtClean="0"/>
              <a:t>meaning to join closely   </a:t>
            </a:r>
          </a:p>
          <a:p>
            <a:pPr algn="just"/>
            <a:r>
              <a:rPr lang="en-ZA" dirty="0" smtClean="0"/>
              <a:t>The term forced labour comes from the word “</a:t>
            </a:r>
            <a:r>
              <a:rPr lang="en-ZA" i="1" dirty="0" smtClean="0"/>
              <a:t>Abad” </a:t>
            </a:r>
            <a:r>
              <a:rPr lang="en-ZA" dirty="0" smtClean="0"/>
              <a:t>meaning: </a:t>
            </a:r>
            <a:r>
              <a:rPr lang="en-ZA" i="1" dirty="0" smtClean="0"/>
              <a:t>to work, to serve, to keep in bondage, a bondservant, to compel, to labour. </a:t>
            </a:r>
            <a:r>
              <a:rPr lang="en-ZA" dirty="0" smtClean="0"/>
              <a:t>Issachar was willing to become a bond servant to work for the rest of His life as a servant to his master and never leave the master’s house. </a:t>
            </a:r>
          </a:p>
          <a:p>
            <a:pPr algn="just"/>
            <a:r>
              <a:rPr lang="en-ZA" dirty="0" smtClean="0"/>
              <a:t>Yet he finds rest on the Sabbath he lays down his burdens and worships Yahweh and he find the resting place good.  </a:t>
            </a:r>
          </a:p>
          <a:p>
            <a:pPr algn="just"/>
            <a:endParaRPr lang="en-ZA" i="1" dirty="0" smtClean="0"/>
          </a:p>
          <a:p>
            <a:pPr algn="just"/>
            <a:endParaRPr lang="en-ZA" i="1" dirty="0" smtClean="0"/>
          </a:p>
          <a:p>
            <a:pPr algn="just"/>
            <a:endParaRPr lang="en-ZA" b="1" i="1" dirty="0" smtClean="0"/>
          </a:p>
        </p:txBody>
      </p:sp>
      <p:pic>
        <p:nvPicPr>
          <p:cNvPr id="129029" name="Picture 4"/>
          <p:cNvPicPr>
            <a:picLocks noChangeAspect="1" noChangeArrowheads="1"/>
          </p:cNvPicPr>
          <p:nvPr/>
        </p:nvPicPr>
        <p:blipFill>
          <a:blip r:embed="rId3" cstate="print"/>
          <a:srcRect t="15388" b="11952"/>
          <a:stretch>
            <a:fillRect/>
          </a:stretch>
        </p:blipFill>
        <p:spPr bwMode="auto">
          <a:xfrm>
            <a:off x="6781800" y="0"/>
            <a:ext cx="2362200" cy="1714488"/>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1"/>
          <p:cNvSpPr>
            <a:spLocks noGrp="1" noChangeArrowheads="1"/>
          </p:cNvSpPr>
          <p:nvPr>
            <p:ph type="title"/>
          </p:nvPr>
        </p:nvSpPr>
        <p:spPr/>
        <p:txBody>
          <a:bodyPr/>
          <a:lstStyle/>
          <a:p>
            <a:r>
              <a:rPr lang="en-ZA" dirty="0" smtClean="0"/>
              <a:t>BLESSING</a:t>
            </a:r>
          </a:p>
        </p:txBody>
      </p:sp>
      <p:sp>
        <p:nvSpPr>
          <p:cNvPr id="135170" name="Rectangle 2"/>
          <p:cNvSpPr>
            <a:spLocks noGrp="1" noChangeArrowheads="1"/>
          </p:cNvSpPr>
          <p:nvPr>
            <p:ph type="body" idx="1"/>
          </p:nvPr>
        </p:nvSpPr>
        <p:spPr/>
        <p:txBody>
          <a:bodyPr>
            <a:normAutofit/>
          </a:bodyPr>
          <a:lstStyle/>
          <a:p>
            <a:pPr algn="ctr"/>
            <a:r>
              <a:rPr lang="en-ZA" i="1" dirty="0" smtClean="0">
                <a:solidFill>
                  <a:srgbClr val="004821"/>
                </a:solidFill>
              </a:rPr>
              <a:t>And of </a:t>
            </a:r>
            <a:r>
              <a:rPr lang="en-ZA" i="1" dirty="0" err="1" smtClean="0">
                <a:solidFill>
                  <a:srgbClr val="004821"/>
                </a:solidFill>
              </a:rPr>
              <a:t>Zeḇulun</a:t>
            </a:r>
            <a:r>
              <a:rPr lang="en-ZA" i="1" dirty="0" smtClean="0">
                <a:solidFill>
                  <a:srgbClr val="004821"/>
                </a:solidFill>
              </a:rPr>
              <a:t> he said, “Rejoice, O </a:t>
            </a:r>
            <a:r>
              <a:rPr lang="en-ZA" i="1" dirty="0" err="1" smtClean="0">
                <a:solidFill>
                  <a:srgbClr val="004821"/>
                </a:solidFill>
              </a:rPr>
              <a:t>Zeḇulun</a:t>
            </a:r>
            <a:r>
              <a:rPr lang="en-ZA" i="1" dirty="0" smtClean="0">
                <a:solidFill>
                  <a:srgbClr val="004821"/>
                </a:solidFill>
              </a:rPr>
              <a:t>, in your going out, and </a:t>
            </a:r>
            <a:r>
              <a:rPr lang="en-ZA" i="1" dirty="0" err="1" smtClean="0">
                <a:solidFill>
                  <a:srgbClr val="004821"/>
                </a:solidFill>
              </a:rPr>
              <a:t>Yissasḵar</a:t>
            </a:r>
            <a:r>
              <a:rPr lang="en-ZA" i="1" dirty="0" smtClean="0">
                <a:solidFill>
                  <a:srgbClr val="004821"/>
                </a:solidFill>
              </a:rPr>
              <a:t> in your tents! “They call peoples to the mountain, there they bring offerings of righteousness, for they draw from the riches of the seas, and treasures hidden in the sand.” </a:t>
            </a:r>
          </a:p>
          <a:p>
            <a:pPr algn="ctr"/>
            <a:r>
              <a:rPr lang="en-ZA" b="1" i="1" dirty="0" smtClean="0">
                <a:solidFill>
                  <a:srgbClr val="004821"/>
                </a:solidFill>
              </a:rPr>
              <a:t>(Deuteronomy 33:18-19)</a:t>
            </a:r>
          </a:p>
          <a:p>
            <a:r>
              <a:rPr lang="en-ZA" dirty="0" smtClean="0"/>
              <a:t>They have the ability to bring the best out of people, the riches out of people, out of the seas. In order to understand this characteristic we need to look at marriage. We have to understand that </a:t>
            </a:r>
            <a:r>
              <a:rPr lang="he-IL" dirty="0" smtClean="0"/>
              <a:t>יהוה</a:t>
            </a:r>
            <a:r>
              <a:rPr lang="en-ZA" dirty="0" smtClean="0"/>
              <a:t> wants a family, that is why we where created. </a:t>
            </a:r>
            <a:r>
              <a:rPr lang="he-IL" dirty="0" smtClean="0"/>
              <a:t>יהוה</a:t>
            </a:r>
            <a:r>
              <a:rPr lang="en-ZA" dirty="0" smtClean="0"/>
              <a:t> wants a family that will raise righteous seed unto Himself. If we understand the relationship that he wants with Israel then you will understand the relationship that he wants us to have with Him: that is the one of marriage. </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36</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1"/>
          <p:cNvSpPr>
            <a:spLocks noGrp="1" noChangeArrowheads="1"/>
          </p:cNvSpPr>
          <p:nvPr>
            <p:ph type="title"/>
          </p:nvPr>
        </p:nvSpPr>
        <p:spPr/>
        <p:txBody>
          <a:bodyPr/>
          <a:lstStyle/>
          <a:p>
            <a:r>
              <a:rPr lang="en-ZA" smtClean="0"/>
              <a:t>SABBATH AND BURDENS</a:t>
            </a:r>
          </a:p>
        </p:txBody>
      </p:sp>
      <p:sp>
        <p:nvSpPr>
          <p:cNvPr id="133122" name="Rectangle 2"/>
          <p:cNvSpPr>
            <a:spLocks noGrp="1" noChangeArrowheads="1"/>
          </p:cNvSpPr>
          <p:nvPr>
            <p:ph type="body" idx="1"/>
          </p:nvPr>
        </p:nvSpPr>
        <p:spPr/>
        <p:txBody>
          <a:bodyPr>
            <a:noAutofit/>
          </a:bodyPr>
          <a:lstStyle/>
          <a:p>
            <a:pPr algn="ctr">
              <a:lnSpc>
                <a:spcPts val="2100"/>
              </a:lnSpc>
            </a:pPr>
            <a:r>
              <a:rPr lang="en-US" i="1" dirty="0" smtClean="0">
                <a:solidFill>
                  <a:srgbClr val="004821"/>
                </a:solidFill>
              </a:rPr>
              <a:t>…</a:t>
            </a:r>
            <a:r>
              <a:rPr lang="en-ZA" i="1" dirty="0" smtClean="0">
                <a:solidFill>
                  <a:srgbClr val="004821"/>
                </a:solidFill>
              </a:rPr>
              <a:t>‘Thus said </a:t>
            </a:r>
            <a:r>
              <a:rPr lang="he-IL" i="1" dirty="0" smtClean="0">
                <a:solidFill>
                  <a:srgbClr val="004821"/>
                </a:solidFill>
              </a:rPr>
              <a:t>יהוה</a:t>
            </a:r>
            <a:r>
              <a:rPr lang="en-ZA" i="1" dirty="0" smtClean="0">
                <a:solidFill>
                  <a:srgbClr val="004821"/>
                </a:solidFill>
              </a:rPr>
              <a:t>, “Guard yourselves, and bear no burden on the Sabbath day, nor bring it in by the gates of </a:t>
            </a:r>
            <a:r>
              <a:rPr lang="en-ZA" i="1" dirty="0" err="1" smtClean="0">
                <a:solidFill>
                  <a:srgbClr val="004821"/>
                </a:solidFill>
              </a:rPr>
              <a:t>Yerushalayim</a:t>
            </a:r>
            <a:r>
              <a:rPr lang="en-ZA" i="1" dirty="0" smtClean="0">
                <a:solidFill>
                  <a:srgbClr val="004821"/>
                </a:solidFill>
              </a:rPr>
              <a:t>, nor take a burden out of your houses on the Sabbath day, nor do any work. And you shall set apart the Sabbath day, as I commanded your fathers. “But they did not obey, or incline their ear, and they made their neck stiff not to hear and not to receive instruction. “And it shall be, if you diligently obey Me,” declares </a:t>
            </a:r>
            <a:r>
              <a:rPr lang="he-IL" i="1" dirty="0" smtClean="0">
                <a:solidFill>
                  <a:srgbClr val="004821"/>
                </a:solidFill>
              </a:rPr>
              <a:t>יהוה</a:t>
            </a:r>
            <a:r>
              <a:rPr lang="en-ZA" i="1" dirty="0" smtClean="0">
                <a:solidFill>
                  <a:srgbClr val="004821"/>
                </a:solidFill>
              </a:rPr>
              <a:t>, “to bring in no burden through the gates of this city on the Sabbath day, and set apart the Sabbath day, to do no work in it, then sovereigns and heads sitting on the throne of </a:t>
            </a:r>
            <a:r>
              <a:rPr lang="en-ZA" i="1" dirty="0" err="1" smtClean="0">
                <a:solidFill>
                  <a:srgbClr val="004821"/>
                </a:solidFill>
              </a:rPr>
              <a:t>Dawid</a:t>
            </a:r>
            <a:r>
              <a:rPr lang="en-ZA" i="1" dirty="0" smtClean="0">
                <a:solidFill>
                  <a:srgbClr val="004821"/>
                </a:solidFill>
              </a:rPr>
              <a:t>̱ shall enter in through the gates of this city, riding in chariots and on horses, they and their heads ...they shall come from the cities of </a:t>
            </a:r>
            <a:r>
              <a:rPr lang="en-ZA" i="1" dirty="0" err="1" smtClean="0">
                <a:solidFill>
                  <a:srgbClr val="004821"/>
                </a:solidFill>
              </a:rPr>
              <a:t>Yehuḏah</a:t>
            </a:r>
            <a:r>
              <a:rPr lang="en-ZA" i="1" dirty="0" smtClean="0">
                <a:solidFill>
                  <a:srgbClr val="004821"/>
                </a:solidFill>
              </a:rPr>
              <a:t> and from the places around </a:t>
            </a:r>
            <a:r>
              <a:rPr lang="en-ZA" i="1" dirty="0" err="1" smtClean="0">
                <a:solidFill>
                  <a:srgbClr val="004821"/>
                </a:solidFill>
              </a:rPr>
              <a:t>Yerushalayim</a:t>
            </a:r>
            <a:r>
              <a:rPr lang="en-ZA" i="1" dirty="0" smtClean="0">
                <a:solidFill>
                  <a:srgbClr val="004821"/>
                </a:solidFill>
              </a:rPr>
              <a:t>, and from the land of Binyamin and from the low country, from the mountains and from the South, bringing burnt offerings and </a:t>
            </a:r>
            <a:r>
              <a:rPr lang="en-ZA" i="1" dirty="0" err="1" smtClean="0">
                <a:solidFill>
                  <a:srgbClr val="004821"/>
                </a:solidFill>
              </a:rPr>
              <a:t>slaughterings</a:t>
            </a:r>
            <a:r>
              <a:rPr lang="en-ZA" i="1" dirty="0" smtClean="0">
                <a:solidFill>
                  <a:srgbClr val="004821"/>
                </a:solidFill>
              </a:rPr>
              <a:t>, grain offerings and incense, bringing offerings of praise to the House of </a:t>
            </a:r>
            <a:r>
              <a:rPr lang="he-IL" i="1" dirty="0" smtClean="0">
                <a:solidFill>
                  <a:srgbClr val="004821"/>
                </a:solidFill>
              </a:rPr>
              <a:t>יהוה</a:t>
            </a:r>
            <a:r>
              <a:rPr lang="en-ZA" i="1" dirty="0" smtClean="0">
                <a:solidFill>
                  <a:srgbClr val="004821"/>
                </a:solidFill>
              </a:rPr>
              <a:t>. “But if you do not obey Me to set apart the Sabbath day, and not to bear a burden when entering the gates of </a:t>
            </a:r>
            <a:r>
              <a:rPr lang="en-ZA" i="1" dirty="0" err="1" smtClean="0">
                <a:solidFill>
                  <a:srgbClr val="004821"/>
                </a:solidFill>
              </a:rPr>
              <a:t>Yerushalayim</a:t>
            </a:r>
            <a:r>
              <a:rPr lang="en-ZA" i="1" dirty="0" smtClean="0">
                <a:solidFill>
                  <a:srgbClr val="004821"/>
                </a:solidFill>
              </a:rPr>
              <a:t> on the Sabbath day, then I shall kindle a fire in its gates, and it shall consume the palaces of </a:t>
            </a:r>
            <a:r>
              <a:rPr lang="en-ZA" i="1" dirty="0" err="1" smtClean="0">
                <a:solidFill>
                  <a:srgbClr val="004821"/>
                </a:solidFill>
              </a:rPr>
              <a:t>Yerushalayim</a:t>
            </a:r>
            <a:r>
              <a:rPr lang="en-ZA" i="1" dirty="0" smtClean="0">
                <a:solidFill>
                  <a:srgbClr val="004821"/>
                </a:solidFill>
              </a:rPr>
              <a:t>, and not be quenched.” ’ ”</a:t>
            </a:r>
            <a:r>
              <a:rPr lang="en-US" b="1" i="1" dirty="0" smtClean="0">
                <a:solidFill>
                  <a:srgbClr val="004821"/>
                </a:solidFill>
              </a:rPr>
              <a:t>(Jeremiah 17:20-27)</a:t>
            </a:r>
          </a:p>
        </p:txBody>
      </p:sp>
      <p:sp>
        <p:nvSpPr>
          <p:cNvPr id="9" name="Slide Number Placeholder 8"/>
          <p:cNvSpPr>
            <a:spLocks noGrp="1"/>
          </p:cNvSpPr>
          <p:nvPr>
            <p:ph type="sldNum" sz="quarter" idx="12"/>
          </p:nvPr>
        </p:nvSpPr>
        <p:spPr/>
        <p:txBody>
          <a:bodyPr/>
          <a:lstStyle/>
          <a:p>
            <a:fld id="{715B7D16-8FAD-4D2D-B977-107333E7495D}" type="slidenum">
              <a:rPr lang="en-ZA" smtClean="0"/>
              <a:pPr/>
              <a:t>37</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1"/>
          <p:cNvSpPr>
            <a:spLocks noGrp="1" noChangeArrowheads="1"/>
          </p:cNvSpPr>
          <p:nvPr>
            <p:ph type="title"/>
          </p:nvPr>
        </p:nvSpPr>
        <p:spPr/>
        <p:txBody>
          <a:bodyPr/>
          <a:lstStyle/>
          <a:p>
            <a:r>
              <a:rPr lang="en-ZA" smtClean="0"/>
              <a:t>TO YOKE TOGETHER</a:t>
            </a:r>
          </a:p>
        </p:txBody>
      </p:sp>
      <p:sp>
        <p:nvSpPr>
          <p:cNvPr id="138242" name="Rectangle 2"/>
          <p:cNvSpPr>
            <a:spLocks noGrp="1" noChangeArrowheads="1"/>
          </p:cNvSpPr>
          <p:nvPr>
            <p:ph type="body" idx="1"/>
          </p:nvPr>
        </p:nvSpPr>
        <p:spPr/>
        <p:txBody>
          <a:bodyPr>
            <a:normAutofit/>
          </a:bodyPr>
          <a:lstStyle/>
          <a:p>
            <a:pPr algn="ctr"/>
            <a:r>
              <a:rPr lang="en-ZA" i="1" dirty="0" smtClean="0">
                <a:solidFill>
                  <a:srgbClr val="004821"/>
                </a:solidFill>
              </a:rPr>
              <a:t>and said, ‘For this cause a man shall leave his father and mother and cleave to his wife, and the two shall become one flesh’? “So that they are no longer two, but one flesh. Therefore, what </a:t>
            </a:r>
            <a:r>
              <a:rPr lang="en-ZA" i="1" dirty="0" err="1" smtClean="0">
                <a:solidFill>
                  <a:srgbClr val="004821"/>
                </a:solidFill>
              </a:rPr>
              <a:t>Elohim</a:t>
            </a:r>
            <a:r>
              <a:rPr lang="en-ZA" i="1" dirty="0" smtClean="0">
                <a:solidFill>
                  <a:srgbClr val="004821"/>
                </a:solidFill>
              </a:rPr>
              <a:t> has joined together, let man not separate.” </a:t>
            </a:r>
            <a:r>
              <a:rPr lang="en-ZA" b="1" i="1" dirty="0" smtClean="0">
                <a:solidFill>
                  <a:srgbClr val="004821"/>
                </a:solidFill>
              </a:rPr>
              <a:t>(Matthew 19:5-6)</a:t>
            </a:r>
          </a:p>
          <a:p>
            <a:pPr algn="just"/>
            <a:r>
              <a:rPr lang="en-ZA" dirty="0" smtClean="0"/>
              <a:t>The Greek word for cleaving is </a:t>
            </a:r>
            <a:r>
              <a:rPr lang="en-ZA" i="1" dirty="0" smtClean="0"/>
              <a:t>“</a:t>
            </a:r>
            <a:r>
              <a:rPr lang="en-ZA" i="1" dirty="0" err="1" smtClean="0"/>
              <a:t>Suzeagnumi</a:t>
            </a:r>
            <a:r>
              <a:rPr lang="en-ZA" i="1" dirty="0" smtClean="0"/>
              <a:t>” </a:t>
            </a:r>
            <a:r>
              <a:rPr lang="en-ZA" dirty="0" smtClean="0"/>
              <a:t>meaning: joined together, joined in marriage, a yoke together, two people in a yoke. </a:t>
            </a:r>
          </a:p>
          <a:p>
            <a:pPr algn="ctr"/>
            <a:r>
              <a:rPr lang="en-ZA" i="1" dirty="0" smtClean="0">
                <a:solidFill>
                  <a:srgbClr val="004821"/>
                </a:solidFill>
              </a:rPr>
              <a:t>And I appeal to you, brothers, by the Name of our Master </a:t>
            </a:r>
            <a:r>
              <a:rPr lang="he-IL" i="1" dirty="0" smtClean="0">
                <a:solidFill>
                  <a:srgbClr val="004821"/>
                </a:solidFill>
              </a:rPr>
              <a:t>יהושע</a:t>
            </a:r>
            <a:r>
              <a:rPr lang="en-ZA" i="1" dirty="0" smtClean="0">
                <a:solidFill>
                  <a:srgbClr val="004821"/>
                </a:solidFill>
              </a:rPr>
              <a:t> Messiah, that you all agree, and that there be no divisions among you, but that you be knit together in the same mind and in the same opinion. </a:t>
            </a:r>
            <a:r>
              <a:rPr lang="en-US" b="1" i="1" dirty="0" smtClean="0">
                <a:solidFill>
                  <a:srgbClr val="004821"/>
                </a:solidFill>
              </a:rPr>
              <a:t>(1 Corinthians 1:10)</a:t>
            </a:r>
          </a:p>
          <a:p>
            <a:pPr algn="just"/>
            <a:r>
              <a:rPr lang="en-ZA" dirty="0" smtClean="0"/>
              <a:t>The word united means to be joined or mended </a:t>
            </a:r>
            <a:r>
              <a:rPr lang="en-ZA" i="1" dirty="0" smtClean="0"/>
              <a:t>“</a:t>
            </a:r>
            <a:r>
              <a:rPr lang="en-ZA" i="1" dirty="0" err="1" smtClean="0"/>
              <a:t>kartartizo</a:t>
            </a:r>
            <a:r>
              <a:rPr lang="en-ZA" i="1" dirty="0" smtClean="0"/>
              <a:t>”</a:t>
            </a:r>
            <a:r>
              <a:rPr lang="en-ZA" dirty="0" smtClean="0"/>
              <a:t> to complete thoroughly, thus we must be joined in the same opinion. </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38</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1"/>
          <p:cNvSpPr>
            <a:spLocks noGrp="1" noChangeArrowheads="1"/>
          </p:cNvSpPr>
          <p:nvPr>
            <p:ph type="title"/>
          </p:nvPr>
        </p:nvSpPr>
        <p:spPr/>
        <p:txBody>
          <a:bodyPr/>
          <a:lstStyle/>
          <a:p>
            <a:r>
              <a:rPr lang="en-ZA" smtClean="0"/>
              <a:t>BECOME ONE </a:t>
            </a:r>
          </a:p>
        </p:txBody>
      </p:sp>
      <p:sp>
        <p:nvSpPr>
          <p:cNvPr id="137218"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 and they shall become one flesh. </a:t>
            </a:r>
            <a:r>
              <a:rPr lang="en-ZA" b="1" i="1" dirty="0" smtClean="0">
                <a:solidFill>
                  <a:srgbClr val="004821"/>
                </a:solidFill>
              </a:rPr>
              <a:t>(Genesis 2:24)</a:t>
            </a:r>
          </a:p>
          <a:p>
            <a:r>
              <a:rPr lang="en-ZA" dirty="0" smtClean="0"/>
              <a:t>Becoming one </a:t>
            </a:r>
            <a:r>
              <a:rPr lang="en-ZA" i="1" dirty="0" smtClean="0"/>
              <a:t>“</a:t>
            </a:r>
            <a:r>
              <a:rPr lang="en-ZA" i="1" dirty="0" err="1" smtClean="0"/>
              <a:t>echad</a:t>
            </a:r>
            <a:r>
              <a:rPr lang="en-ZA" i="1" dirty="0" smtClean="0"/>
              <a:t>” </a:t>
            </a:r>
            <a:r>
              <a:rPr lang="en-ZA" dirty="0" smtClean="0"/>
              <a:t>united, become alike, alone, they become one, they become only, the become together. </a:t>
            </a:r>
          </a:p>
          <a:p>
            <a:r>
              <a:rPr lang="en-ZA" dirty="0" smtClean="0"/>
              <a:t>Cleave </a:t>
            </a:r>
            <a:r>
              <a:rPr lang="en-ZA" i="1" dirty="0" smtClean="0"/>
              <a:t>“</a:t>
            </a:r>
            <a:r>
              <a:rPr lang="en-ZA" i="1" dirty="0" err="1" smtClean="0"/>
              <a:t>debak</a:t>
            </a:r>
            <a:r>
              <a:rPr lang="en-ZA" i="1" dirty="0" smtClean="0"/>
              <a:t>” </a:t>
            </a:r>
            <a:r>
              <a:rPr lang="en-ZA" dirty="0" smtClean="0"/>
              <a:t>means to cling, to adhere, to abide, to cleave fast together, to stick, to be joined together, to join closely. So to be married is to become is to cleave together to become one and that is the significance of the stone </a:t>
            </a:r>
            <a:r>
              <a:rPr lang="en-ZA" i="1" dirty="0" smtClean="0"/>
              <a:t>“join closely” </a:t>
            </a:r>
          </a:p>
          <a:p>
            <a:pPr algn="ctr"/>
            <a:r>
              <a:rPr lang="en-ZA" i="1" dirty="0" smtClean="0">
                <a:solidFill>
                  <a:srgbClr val="004821"/>
                </a:solidFill>
              </a:rPr>
              <a:t>“And I do not pray for these alone, but also for those believing in Me through their word, so that they all might be one, as You, Father, are in Me, and I in You, so that they too might be one in Us, so that the world might believe that You have sent Me. “And the esteem which You gave Me I have given them, so that they might be one as We are one, “I in them, and You in Me, so that they might be perfected into one, so that the world knows that You have sent Me, and have loved them as You have loved Me.</a:t>
            </a:r>
            <a:r>
              <a:rPr lang="en-ZA" b="1" i="1" dirty="0" smtClean="0">
                <a:solidFill>
                  <a:srgbClr val="004821"/>
                </a:solidFill>
              </a:rPr>
              <a:t> (John 17:20-23)</a:t>
            </a:r>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39</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1"/>
          <p:cNvSpPr>
            <a:spLocks noGrp="1" noChangeArrowheads="1"/>
          </p:cNvSpPr>
          <p:nvPr>
            <p:ph type="title"/>
          </p:nvPr>
        </p:nvSpPr>
        <p:spPr/>
        <p:txBody>
          <a:bodyPr/>
          <a:lstStyle/>
          <a:p>
            <a:r>
              <a:rPr lang="en-ZA" dirty="0" smtClean="0"/>
              <a:t>GAD (Jacinth) </a:t>
            </a:r>
          </a:p>
        </p:txBody>
      </p:sp>
      <p:sp>
        <p:nvSpPr>
          <p:cNvPr id="106498" name="Rectangle 2"/>
          <p:cNvSpPr>
            <a:spLocks noGrp="1" noChangeArrowheads="1"/>
          </p:cNvSpPr>
          <p:nvPr>
            <p:ph type="body" idx="1"/>
          </p:nvPr>
        </p:nvSpPr>
        <p:spPr/>
        <p:txBody>
          <a:bodyPr>
            <a:normAutofit/>
          </a:bodyPr>
          <a:lstStyle/>
          <a:p>
            <a:r>
              <a:rPr lang="en-ZA" b="1" dirty="0" smtClean="0"/>
              <a:t>Jacob prophecy: </a:t>
            </a:r>
            <a:r>
              <a:rPr lang="en-ZA" i="1" dirty="0" smtClean="0">
                <a:solidFill>
                  <a:srgbClr val="004821"/>
                </a:solidFill>
              </a:rPr>
              <a:t>“Gaḏ, a raiding band raids him, but he raids its heel. </a:t>
            </a:r>
          </a:p>
          <a:p>
            <a:r>
              <a:rPr lang="en-ZA" b="1" i="1" dirty="0" smtClean="0">
                <a:solidFill>
                  <a:srgbClr val="004821"/>
                </a:solidFill>
              </a:rPr>
              <a:t>(Genesis 49:19) </a:t>
            </a:r>
            <a:r>
              <a:rPr lang="en-ZA" dirty="0" smtClean="0"/>
              <a:t>So we have troop versus a troop, or another meaning Gad was His own worst enemy attacking himself.  Sometime we are our own worst enemies </a:t>
            </a:r>
          </a:p>
          <a:p>
            <a:r>
              <a:rPr lang="en-ZA" b="1" dirty="0" smtClean="0"/>
              <a:t>Moses blessing: </a:t>
            </a:r>
            <a:r>
              <a:rPr lang="en-ZA" i="1" dirty="0" smtClean="0">
                <a:solidFill>
                  <a:srgbClr val="004821"/>
                </a:solidFill>
              </a:rPr>
              <a:t>And of Gaḏ he said, “Blessed is he who enlarges Gaḏ. He dwells as a lion, and shall tear off the arm, also the crown. “And he chose the best for himself, for there the portion of the lawgiver was hidden. And he came with the heads of the people. The righteousness of </a:t>
            </a:r>
            <a:r>
              <a:rPr lang="he-IL" i="1" dirty="0" smtClean="0">
                <a:solidFill>
                  <a:srgbClr val="004821"/>
                </a:solidFill>
              </a:rPr>
              <a:t>יהוה</a:t>
            </a:r>
            <a:r>
              <a:rPr lang="en-ZA" i="1" dirty="0" smtClean="0">
                <a:solidFill>
                  <a:srgbClr val="004821"/>
                </a:solidFill>
              </a:rPr>
              <a:t> he did, and His right-rulings with </a:t>
            </a:r>
            <a:r>
              <a:rPr lang="en-ZA" i="1" dirty="0" err="1" smtClean="0">
                <a:solidFill>
                  <a:srgbClr val="004821"/>
                </a:solidFill>
              </a:rPr>
              <a:t>Yisra’ĕl</a:t>
            </a:r>
            <a:r>
              <a:rPr lang="en-ZA" i="1" dirty="0" smtClean="0">
                <a:solidFill>
                  <a:srgbClr val="004821"/>
                </a:solidFill>
              </a:rPr>
              <a:t>.” </a:t>
            </a:r>
            <a:r>
              <a:rPr lang="en-US" b="1" i="1" dirty="0" smtClean="0">
                <a:solidFill>
                  <a:srgbClr val="004821"/>
                </a:solidFill>
              </a:rPr>
              <a:t>(Deuteronomy 33:20-21)</a:t>
            </a:r>
          </a:p>
          <a:p>
            <a:r>
              <a:rPr lang="en-ZA" dirty="0" smtClean="0"/>
              <a:t>There is a blessing for those who help enlarge Gad, there is a blessing in store who help spread the message of the Good news of </a:t>
            </a:r>
            <a:r>
              <a:rPr lang="he-IL" dirty="0" smtClean="0"/>
              <a:t>יהושע</a:t>
            </a:r>
            <a:r>
              <a:rPr lang="en-ZA" dirty="0" smtClean="0"/>
              <a:t>.</a:t>
            </a:r>
          </a:p>
          <a:p>
            <a:r>
              <a:rPr lang="en-ZA" b="1" dirty="0" smtClean="0"/>
              <a:t>Name meaning: </a:t>
            </a:r>
            <a:r>
              <a:rPr lang="en-ZA" dirty="0" smtClean="0"/>
              <a:t>Gad means troop, fortune, invade or attack </a:t>
            </a:r>
          </a:p>
          <a:p>
            <a:r>
              <a:rPr lang="en-ZA" b="1" dirty="0" smtClean="0"/>
              <a:t>Stone meaning: </a:t>
            </a:r>
            <a:r>
              <a:rPr lang="en-ZA" dirty="0" smtClean="0"/>
              <a:t>“</a:t>
            </a:r>
            <a:r>
              <a:rPr lang="en-ZA" i="1" dirty="0" err="1" smtClean="0"/>
              <a:t>leshem</a:t>
            </a:r>
            <a:r>
              <a:rPr lang="en-ZA" dirty="0" smtClean="0"/>
              <a:t>” roots of this word meaning </a:t>
            </a:r>
            <a:r>
              <a:rPr lang="en-ZA" dirty="0" err="1" smtClean="0"/>
              <a:t>shem</a:t>
            </a:r>
            <a:r>
              <a:rPr lang="en-ZA" dirty="0" smtClean="0"/>
              <a:t> or name  </a:t>
            </a:r>
          </a:p>
          <a:p>
            <a:pPr algn="just"/>
            <a:endParaRPr lang="en-ZA" b="1" i="1" dirty="0" smtClean="0"/>
          </a:p>
          <a:p>
            <a:pPr algn="just"/>
            <a:endParaRPr lang="en-ZA" b="1" i="1" dirty="0" smtClean="0"/>
          </a:p>
          <a:p>
            <a:endParaRPr lang="en-ZA" dirty="0" smtClean="0"/>
          </a:p>
          <a:p>
            <a:pPr algn="just"/>
            <a:endParaRPr lang="en-ZA" dirty="0" smtClean="0"/>
          </a:p>
        </p:txBody>
      </p:sp>
      <p:pic>
        <p:nvPicPr>
          <p:cNvPr id="105476" name="Picture 3"/>
          <p:cNvPicPr>
            <a:picLocks noChangeAspect="1" noChangeArrowheads="1"/>
          </p:cNvPicPr>
          <p:nvPr/>
        </p:nvPicPr>
        <p:blipFill>
          <a:blip r:embed="rId3" cstate="print"/>
          <a:srcRect t="16093" b="18045"/>
          <a:stretch>
            <a:fillRect/>
          </a:stretch>
        </p:blipFill>
        <p:spPr bwMode="auto">
          <a:xfrm>
            <a:off x="6629400" y="0"/>
            <a:ext cx="2514600" cy="1656184"/>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1"/>
          <p:cNvSpPr>
            <a:spLocks noGrp="1" noChangeArrowheads="1"/>
          </p:cNvSpPr>
          <p:nvPr>
            <p:ph type="title"/>
          </p:nvPr>
        </p:nvSpPr>
        <p:spPr/>
        <p:txBody>
          <a:bodyPr/>
          <a:lstStyle/>
          <a:p>
            <a:r>
              <a:rPr lang="en-ZA" smtClean="0"/>
              <a:t>BABYLONIAN GAD</a:t>
            </a:r>
          </a:p>
        </p:txBody>
      </p:sp>
      <p:sp>
        <p:nvSpPr>
          <p:cNvPr id="107522" name="Rectangle 2"/>
          <p:cNvSpPr>
            <a:spLocks noGrp="1" noChangeArrowheads="1"/>
          </p:cNvSpPr>
          <p:nvPr>
            <p:ph type="body" idx="1"/>
          </p:nvPr>
        </p:nvSpPr>
        <p:spPr/>
        <p:txBody>
          <a:bodyPr>
            <a:normAutofit/>
          </a:bodyPr>
          <a:lstStyle/>
          <a:p>
            <a:pPr algn="ctr"/>
            <a:r>
              <a:rPr lang="en-ZA" i="1" dirty="0" smtClean="0">
                <a:solidFill>
                  <a:srgbClr val="004821"/>
                </a:solidFill>
              </a:rPr>
              <a:t>“But you are those who forsake </a:t>
            </a:r>
            <a:r>
              <a:rPr lang="he-IL" i="1" dirty="0" smtClean="0">
                <a:solidFill>
                  <a:srgbClr val="004821"/>
                </a:solidFill>
              </a:rPr>
              <a:t>יהוה</a:t>
            </a:r>
            <a:r>
              <a:rPr lang="en-ZA" i="1" dirty="0" smtClean="0">
                <a:solidFill>
                  <a:srgbClr val="004821"/>
                </a:solidFill>
              </a:rPr>
              <a:t>, who forget My set-apart mountain, who prepare a table for Gad, and who fill a drink offering for </a:t>
            </a:r>
            <a:r>
              <a:rPr lang="en-ZA" i="1" dirty="0" err="1" smtClean="0">
                <a:solidFill>
                  <a:srgbClr val="004821"/>
                </a:solidFill>
              </a:rPr>
              <a:t>Meni</a:t>
            </a:r>
            <a:r>
              <a:rPr lang="en-ZA" b="1" i="1" dirty="0" smtClean="0">
                <a:solidFill>
                  <a:srgbClr val="004821"/>
                </a:solidFill>
              </a:rPr>
              <a:t>. </a:t>
            </a:r>
            <a:r>
              <a:rPr lang="en-US" b="1" i="1" dirty="0" smtClean="0">
                <a:solidFill>
                  <a:srgbClr val="004821"/>
                </a:solidFill>
              </a:rPr>
              <a:t>(Isaiah 65:11)</a:t>
            </a:r>
          </a:p>
          <a:p>
            <a:pPr algn="just"/>
            <a:r>
              <a:rPr lang="en-ZA" dirty="0" smtClean="0"/>
              <a:t>Meaning: </a:t>
            </a:r>
            <a:r>
              <a:rPr lang="en-ZA" dirty="0" err="1" smtClean="0"/>
              <a:t>gâd</a:t>
            </a:r>
            <a:r>
              <a:rPr lang="en-ZA" dirty="0" smtClean="0"/>
              <a:t>, </a:t>
            </a:r>
            <a:r>
              <a:rPr lang="en-ZA" dirty="0" err="1" smtClean="0"/>
              <a:t>gawd</a:t>
            </a:r>
            <a:r>
              <a:rPr lang="en-ZA" dirty="0" smtClean="0"/>
              <a:t>, From H1464 fortune: - troop.</a:t>
            </a:r>
          </a:p>
          <a:p>
            <a:pPr algn="just"/>
            <a:r>
              <a:rPr lang="en-ZA" dirty="0" err="1" smtClean="0">
                <a:solidFill>
                  <a:srgbClr val="C00000"/>
                </a:solidFill>
              </a:rPr>
              <a:t>Gawd</a:t>
            </a:r>
            <a:r>
              <a:rPr lang="en-ZA" dirty="0" smtClean="0">
                <a:solidFill>
                  <a:srgbClr val="C00000"/>
                </a:solidFill>
              </a:rPr>
              <a:t>/God  - the common tectonic (pertaining to construction or architecture) word for a personal object of religious worship, and applies to all those super human beings in the heathen mythologies in Encyclopaedia Britannica. Webster “ the word is common to tectonic tongues and it was applied to heathen deities, and later when the tectonic peoples where converted to Christianity, the word was elevated to the Christian sense</a:t>
            </a:r>
          </a:p>
          <a:p>
            <a:pPr algn="just"/>
            <a:r>
              <a:rPr lang="en-ZA" dirty="0" smtClean="0"/>
              <a:t>If translated incorrectly translators could use the name of </a:t>
            </a:r>
            <a:r>
              <a:rPr lang="en-ZA" dirty="0" err="1" smtClean="0"/>
              <a:t>Gawd</a:t>
            </a:r>
            <a:r>
              <a:rPr lang="en-ZA" dirty="0" smtClean="0"/>
              <a:t>/God for the name of Yahweh.  </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41</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1"/>
          <p:cNvSpPr>
            <a:spLocks noGrp="1" noChangeArrowheads="1"/>
          </p:cNvSpPr>
          <p:nvPr>
            <p:ph type="title"/>
          </p:nvPr>
        </p:nvSpPr>
        <p:spPr/>
        <p:txBody>
          <a:bodyPr/>
          <a:lstStyle/>
          <a:p>
            <a:r>
              <a:rPr lang="en-ZA" smtClean="0"/>
              <a:t>SHIELD AND SWORD </a:t>
            </a:r>
          </a:p>
        </p:txBody>
      </p:sp>
      <p:sp>
        <p:nvSpPr>
          <p:cNvPr id="110594" name="Rectangle 2"/>
          <p:cNvSpPr>
            <a:spLocks noGrp="1" noChangeArrowheads="1"/>
          </p:cNvSpPr>
          <p:nvPr>
            <p:ph type="body" idx="1"/>
          </p:nvPr>
        </p:nvSpPr>
        <p:spPr/>
        <p:txBody>
          <a:bodyPr>
            <a:normAutofit/>
          </a:bodyPr>
          <a:lstStyle/>
          <a:p>
            <a:pPr algn="ctr"/>
            <a:r>
              <a:rPr lang="en-ZA" i="1" dirty="0" smtClean="0">
                <a:solidFill>
                  <a:srgbClr val="004821"/>
                </a:solidFill>
              </a:rPr>
              <a:t>And some </a:t>
            </a:r>
            <a:r>
              <a:rPr lang="en-ZA" i="1" dirty="0" err="1" smtClean="0">
                <a:solidFill>
                  <a:srgbClr val="004821"/>
                </a:solidFill>
              </a:rPr>
              <a:t>Gaḏites</a:t>
            </a:r>
            <a:r>
              <a:rPr lang="en-ZA" i="1" dirty="0" smtClean="0">
                <a:solidFill>
                  <a:srgbClr val="004821"/>
                </a:solidFill>
              </a:rPr>
              <a:t> separated themselves to </a:t>
            </a:r>
            <a:r>
              <a:rPr lang="en-ZA" i="1" dirty="0" err="1" smtClean="0">
                <a:solidFill>
                  <a:srgbClr val="004821"/>
                </a:solidFill>
              </a:rPr>
              <a:t>Dawid</a:t>
            </a:r>
            <a:r>
              <a:rPr lang="en-ZA" i="1" dirty="0" smtClean="0">
                <a:solidFill>
                  <a:srgbClr val="004821"/>
                </a:solidFill>
              </a:rPr>
              <a:t>̱ at the stronghold in the wilderness, mighty brave men, men trained for battle, who could handle shield and spear, whose faces were like the faces of lions, and were as swift as gazelles on the mountains: </a:t>
            </a:r>
            <a:r>
              <a:rPr lang="en-ZA" b="1" i="1" dirty="0" smtClean="0">
                <a:solidFill>
                  <a:srgbClr val="004821"/>
                </a:solidFill>
              </a:rPr>
              <a:t>(1 Chronicles 12:8)</a:t>
            </a:r>
          </a:p>
          <a:p>
            <a:pPr algn="just"/>
            <a:r>
              <a:rPr lang="en-ZA" dirty="0" smtClean="0"/>
              <a:t>Gad also walks around like a mature seasoned lion – </a:t>
            </a:r>
            <a:r>
              <a:rPr lang="en-ZA" i="1" dirty="0" smtClean="0"/>
              <a:t>“</a:t>
            </a:r>
            <a:r>
              <a:rPr lang="en-ZA" i="1" dirty="0" err="1" smtClean="0"/>
              <a:t>Lebaot</a:t>
            </a:r>
            <a:r>
              <a:rPr lang="en-ZA" i="1" dirty="0" smtClean="0"/>
              <a:t>”.</a:t>
            </a:r>
            <a:r>
              <a:rPr lang="en-ZA" dirty="0" smtClean="0"/>
              <a:t> The tribe of gad is also fierce warriors and go directly for the crown. </a:t>
            </a:r>
          </a:p>
          <a:p>
            <a:pPr algn="ctr"/>
            <a:r>
              <a:rPr lang="en-ZA" i="1" dirty="0" smtClean="0">
                <a:solidFill>
                  <a:srgbClr val="004821"/>
                </a:solidFill>
              </a:rPr>
              <a:t>above all, having taken up the shield of belief with which you shall have power to quench all the burning arrows of the wicked one. Take also the helmet of deliverance, and the sword of the Spirit, which is the Word of </a:t>
            </a:r>
            <a:r>
              <a:rPr lang="en-ZA" i="1" dirty="0" err="1" smtClean="0">
                <a:solidFill>
                  <a:srgbClr val="004821"/>
                </a:solidFill>
              </a:rPr>
              <a:t>Elohim</a:t>
            </a:r>
            <a:r>
              <a:rPr lang="en-ZA" i="1" dirty="0" smtClean="0">
                <a:solidFill>
                  <a:srgbClr val="004821"/>
                </a:solidFill>
              </a:rPr>
              <a:t>.</a:t>
            </a:r>
            <a:r>
              <a:rPr lang="en-ZA" b="1" i="1" dirty="0" smtClean="0">
                <a:solidFill>
                  <a:srgbClr val="004821"/>
                </a:solidFill>
              </a:rPr>
              <a:t> (Ephesians 6:16-17)</a:t>
            </a:r>
          </a:p>
          <a:p>
            <a:pPr algn="just"/>
            <a:r>
              <a:rPr lang="en-ZA" dirty="0" smtClean="0"/>
              <a:t>The </a:t>
            </a:r>
            <a:r>
              <a:rPr lang="en-ZA" dirty="0" err="1" smtClean="0"/>
              <a:t>Gadites</a:t>
            </a:r>
            <a:r>
              <a:rPr lang="en-ZA" dirty="0" smtClean="0"/>
              <a:t> have great faith, and are always fighting in the spirit. Mostly intercessors around you, that are fierce in spiritual combat and battle. </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42</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1"/>
          <p:cNvSpPr>
            <a:spLocks noGrp="1" noChangeArrowheads="1"/>
          </p:cNvSpPr>
          <p:nvPr>
            <p:ph type="title"/>
          </p:nvPr>
        </p:nvSpPr>
        <p:spPr/>
        <p:txBody>
          <a:bodyPr/>
          <a:lstStyle/>
          <a:p>
            <a:r>
              <a:rPr lang="en-ZA" smtClean="0"/>
              <a:t>ONLY REASON FOR DEATH</a:t>
            </a:r>
          </a:p>
        </p:txBody>
      </p:sp>
      <p:sp>
        <p:nvSpPr>
          <p:cNvPr id="114690" name="Rectangle 2"/>
          <p:cNvSpPr>
            <a:spLocks noGrp="1" noChangeArrowheads="1"/>
          </p:cNvSpPr>
          <p:nvPr>
            <p:ph type="body" idx="1"/>
          </p:nvPr>
        </p:nvSpPr>
        <p:spPr/>
        <p:txBody>
          <a:bodyPr>
            <a:normAutofit/>
          </a:bodyPr>
          <a:lstStyle/>
          <a:p>
            <a:pPr algn="ctr"/>
            <a:r>
              <a:rPr lang="he-IL" dirty="0" smtClean="0"/>
              <a:t>יהושע</a:t>
            </a:r>
            <a:r>
              <a:rPr lang="en-ZA" i="1" dirty="0" smtClean="0">
                <a:solidFill>
                  <a:srgbClr val="004821"/>
                </a:solidFill>
              </a:rPr>
              <a:t> said to him, “You have said it. Besides I say to you, from now you shall see the Son of </a:t>
            </a:r>
            <a:r>
              <a:rPr lang="en-ZA" i="1" dirty="0" err="1" smtClean="0">
                <a:solidFill>
                  <a:srgbClr val="004821"/>
                </a:solidFill>
              </a:rPr>
              <a:t>Aḏam</a:t>
            </a:r>
            <a:r>
              <a:rPr lang="en-ZA" i="1" dirty="0" smtClean="0">
                <a:solidFill>
                  <a:srgbClr val="004821"/>
                </a:solidFill>
              </a:rPr>
              <a:t> sitting at the right hand of the Power, and coming on the clouds of the heaven.” Then the high priest tore his garments, saying, “He has blasphemed! Why do we need any more witnesses? See, now you have heard His blasphemy! </a:t>
            </a:r>
          </a:p>
          <a:p>
            <a:pPr algn="ctr"/>
            <a:r>
              <a:rPr lang="en-US" b="1" i="1" dirty="0" smtClean="0">
                <a:solidFill>
                  <a:srgbClr val="004821"/>
                </a:solidFill>
              </a:rPr>
              <a:t>(Matthew 26:64-65)</a:t>
            </a:r>
          </a:p>
          <a:p>
            <a:r>
              <a:rPr lang="en-ZA" dirty="0" smtClean="0"/>
              <a:t>Some bibles say the </a:t>
            </a:r>
            <a:r>
              <a:rPr lang="en-ZA" i="1" dirty="0" smtClean="0"/>
              <a:t>“almighty one”. </a:t>
            </a:r>
            <a:r>
              <a:rPr lang="en-ZA" dirty="0" smtClean="0"/>
              <a:t>Matthew could not use the real name </a:t>
            </a:r>
            <a:r>
              <a:rPr lang="he-IL" dirty="0" smtClean="0"/>
              <a:t>יהושע</a:t>
            </a:r>
            <a:r>
              <a:rPr lang="en-ZA" dirty="0" smtClean="0"/>
              <a:t> used to described God because it was under a ban. It is that exact ban that God </a:t>
            </a:r>
            <a:r>
              <a:rPr lang="he-IL" dirty="0" smtClean="0"/>
              <a:t>יהושע</a:t>
            </a:r>
            <a:r>
              <a:rPr lang="en-ZA" dirty="0" smtClean="0"/>
              <a:t> crucified. From the oral tradition  the only way a person could be put to death on the charge of blasphemy was if he uttered the </a:t>
            </a:r>
            <a:r>
              <a:rPr lang="en-ZA" dirty="0" err="1" smtClean="0"/>
              <a:t>Tetragramaton</a:t>
            </a:r>
            <a:r>
              <a:rPr lang="en-ZA" dirty="0" smtClean="0"/>
              <a:t> – </a:t>
            </a:r>
            <a:r>
              <a:rPr lang="he-IL" dirty="0" smtClean="0"/>
              <a:t>יהוה</a:t>
            </a:r>
            <a:r>
              <a:rPr lang="en-ZA" dirty="0" smtClean="0"/>
              <a:t>. There was no other charge against  </a:t>
            </a:r>
            <a:r>
              <a:rPr lang="he-IL" dirty="0" smtClean="0"/>
              <a:t>יהושע</a:t>
            </a:r>
            <a:r>
              <a:rPr lang="en-ZA" dirty="0" smtClean="0"/>
              <a:t>.  </a:t>
            </a: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3"/>
          <p:cNvPicPr>
            <a:picLocks noChangeAspect="1" noChangeArrowheads="1"/>
          </p:cNvPicPr>
          <p:nvPr/>
        </p:nvPicPr>
        <p:blipFill>
          <a:blip r:embed="rId3" cstate="print"/>
          <a:srcRect l="17737" t="24352" r="16603" b="18277"/>
          <a:stretch>
            <a:fillRect/>
          </a:stretch>
        </p:blipFill>
        <p:spPr bwMode="auto">
          <a:xfrm>
            <a:off x="7092280" y="1"/>
            <a:ext cx="2051719" cy="1783940"/>
          </a:xfrm>
          <a:prstGeom prst="rect">
            <a:avLst/>
          </a:prstGeom>
          <a:noFill/>
          <a:ln w="9525">
            <a:noFill/>
            <a:round/>
            <a:headEnd/>
            <a:tailEnd/>
          </a:ln>
        </p:spPr>
      </p:pic>
      <p:sp>
        <p:nvSpPr>
          <p:cNvPr id="84993" name="Rectangle 1"/>
          <p:cNvSpPr>
            <a:spLocks noGrp="1" noChangeArrowheads="1"/>
          </p:cNvSpPr>
          <p:nvPr>
            <p:ph type="title"/>
          </p:nvPr>
        </p:nvSpPr>
        <p:spPr/>
        <p:txBody>
          <a:bodyPr/>
          <a:lstStyle/>
          <a:p>
            <a:r>
              <a:rPr lang="en-ZA" dirty="0" smtClean="0"/>
              <a:t>DAN (Sapphire) </a:t>
            </a:r>
          </a:p>
        </p:txBody>
      </p:sp>
      <p:sp>
        <p:nvSpPr>
          <p:cNvPr id="84994" name="Rectangle 2"/>
          <p:cNvSpPr>
            <a:spLocks noGrp="1" noChangeArrowheads="1"/>
          </p:cNvSpPr>
          <p:nvPr>
            <p:ph type="body" idx="1"/>
          </p:nvPr>
        </p:nvSpPr>
        <p:spPr/>
        <p:txBody>
          <a:bodyPr>
            <a:normAutofit/>
          </a:bodyPr>
          <a:lstStyle/>
          <a:p>
            <a:r>
              <a:rPr lang="en-ZA" b="1" dirty="0" smtClean="0"/>
              <a:t>Jacobs prophecy: </a:t>
            </a:r>
            <a:r>
              <a:rPr lang="en-ZA" i="1" dirty="0" smtClean="0">
                <a:solidFill>
                  <a:srgbClr val="004821"/>
                </a:solidFill>
              </a:rPr>
              <a:t>“Dan rightly rules his people as one of the tribes of </a:t>
            </a:r>
            <a:r>
              <a:rPr lang="en-ZA" i="1" dirty="0" err="1" smtClean="0">
                <a:solidFill>
                  <a:srgbClr val="004821"/>
                </a:solidFill>
              </a:rPr>
              <a:t>Yisra’ĕl</a:t>
            </a:r>
            <a:r>
              <a:rPr lang="en-ZA" i="1" dirty="0" smtClean="0">
                <a:solidFill>
                  <a:srgbClr val="004821"/>
                </a:solidFill>
              </a:rPr>
              <a:t>. “Dan is a serpent by the way, an adder by the path, that bites the horse’s heels so that its rider falls backward. “I have waited for your deliverance, O </a:t>
            </a:r>
            <a:r>
              <a:rPr lang="he-IL" i="1" dirty="0" smtClean="0">
                <a:solidFill>
                  <a:srgbClr val="004821"/>
                </a:solidFill>
              </a:rPr>
              <a:t>יהוה</a:t>
            </a:r>
            <a:r>
              <a:rPr lang="en-US" i="1" dirty="0" smtClean="0">
                <a:solidFill>
                  <a:srgbClr val="004821"/>
                </a:solidFill>
              </a:rPr>
              <a:t>! </a:t>
            </a:r>
            <a:r>
              <a:rPr lang="en-US" b="1" i="1" dirty="0" smtClean="0">
                <a:solidFill>
                  <a:srgbClr val="004821"/>
                </a:solidFill>
              </a:rPr>
              <a:t>(Genesis 49:16-18)</a:t>
            </a:r>
          </a:p>
          <a:p>
            <a:r>
              <a:rPr lang="en-ZA" b="1" dirty="0" smtClean="0"/>
              <a:t>Moses blessing: </a:t>
            </a:r>
            <a:r>
              <a:rPr lang="en-ZA" i="1" dirty="0" smtClean="0">
                <a:solidFill>
                  <a:srgbClr val="004821"/>
                </a:solidFill>
              </a:rPr>
              <a:t>And of Dan he said, “Dan is a lion’s cub, that leaps from Bashan.” </a:t>
            </a:r>
            <a:r>
              <a:rPr lang="en-ZA" b="1" i="1" dirty="0" smtClean="0">
                <a:solidFill>
                  <a:srgbClr val="004821"/>
                </a:solidFill>
              </a:rPr>
              <a:t>(Deuteronomy 33:22)</a:t>
            </a:r>
          </a:p>
          <a:p>
            <a:pPr algn="just"/>
            <a:r>
              <a:rPr lang="en-ZA" b="1" dirty="0" smtClean="0"/>
              <a:t>Name meaning: </a:t>
            </a:r>
            <a:r>
              <a:rPr lang="en-ZA" i="1" dirty="0" smtClean="0"/>
              <a:t>“dun”, </a:t>
            </a:r>
            <a:r>
              <a:rPr lang="en-ZA" dirty="0" smtClean="0"/>
              <a:t>it means to rule, to judge, to strive, to contend with, to execute judgement, to plead a cause, to discern. </a:t>
            </a:r>
          </a:p>
          <a:p>
            <a:r>
              <a:rPr lang="en-ZA" b="1" dirty="0" smtClean="0"/>
              <a:t>Stone meaning: </a:t>
            </a:r>
            <a:r>
              <a:rPr lang="en-ZA" i="1" dirty="0" smtClean="0"/>
              <a:t>“</a:t>
            </a:r>
            <a:r>
              <a:rPr lang="en-ZA" i="1" dirty="0" err="1" smtClean="0"/>
              <a:t>Saphir</a:t>
            </a:r>
            <a:r>
              <a:rPr lang="en-ZA" i="1" dirty="0" smtClean="0"/>
              <a:t>” </a:t>
            </a:r>
            <a:r>
              <a:rPr lang="en-ZA" dirty="0" smtClean="0"/>
              <a:t>meaning book, the book of </a:t>
            </a:r>
            <a:r>
              <a:rPr lang="he-IL" dirty="0" smtClean="0"/>
              <a:t>יהוה</a:t>
            </a:r>
            <a:r>
              <a:rPr lang="en-ZA" dirty="0" smtClean="0"/>
              <a:t> </a:t>
            </a:r>
          </a:p>
          <a:p>
            <a:r>
              <a:rPr lang="en-ZA" dirty="0" smtClean="0"/>
              <a:t>The above prophecy is a bit of word play from the original curse spoken over satan in the garden of Eden</a:t>
            </a:r>
            <a:r>
              <a:rPr lang="en-ZA" dirty="0" smtClean="0">
                <a:solidFill>
                  <a:srgbClr val="004821"/>
                </a:solidFill>
              </a:rPr>
              <a:t>. </a:t>
            </a:r>
            <a:r>
              <a:rPr lang="en-ZA" i="1" dirty="0" smtClean="0">
                <a:solidFill>
                  <a:srgbClr val="004821"/>
                </a:solidFill>
              </a:rPr>
              <a:t>“And I put enmity between you and the woman, and between your seed and her Seed. He shall crush your head, and you shall crush His heel</a:t>
            </a:r>
            <a:r>
              <a:rPr lang="en-ZA" b="1" i="1" dirty="0" smtClean="0">
                <a:solidFill>
                  <a:srgbClr val="004821"/>
                </a:solidFill>
              </a:rPr>
              <a:t>.” (Genesis 3:15). </a:t>
            </a:r>
            <a:r>
              <a:rPr lang="en-ZA" dirty="0" smtClean="0"/>
              <a:t>A tribe that will do the same as satan for different reasons. </a:t>
            </a:r>
          </a:p>
          <a:p>
            <a:endParaRPr lang="en-ZA" dirty="0" smtClean="0"/>
          </a:p>
          <a:p>
            <a:pPr algn="just"/>
            <a:endParaRPr lang="en-ZA" b="1" i="1" dirty="0" smtClean="0">
              <a:solidFill>
                <a:srgbClr val="004821"/>
              </a:solidFill>
            </a:endParaRPr>
          </a:p>
          <a:p>
            <a:pPr algn="just"/>
            <a:endParaRPr lang="en-ZA" dirty="0" smtClean="0"/>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1"/>
          <p:cNvSpPr>
            <a:spLocks noGrp="1" noChangeArrowheads="1"/>
          </p:cNvSpPr>
          <p:nvPr>
            <p:ph type="title"/>
          </p:nvPr>
        </p:nvSpPr>
        <p:spPr/>
        <p:txBody>
          <a:bodyPr/>
          <a:lstStyle/>
          <a:p>
            <a:r>
              <a:rPr lang="en-ZA" smtClean="0"/>
              <a:t>SONS OF DAN</a:t>
            </a:r>
          </a:p>
        </p:txBody>
      </p:sp>
      <p:sp>
        <p:nvSpPr>
          <p:cNvPr id="88066" name="Rectangle 2"/>
          <p:cNvSpPr>
            <a:spLocks noGrp="1" noChangeArrowheads="1"/>
          </p:cNvSpPr>
          <p:nvPr>
            <p:ph type="body" idx="1"/>
          </p:nvPr>
        </p:nvSpPr>
        <p:spPr/>
        <p:txBody>
          <a:bodyPr>
            <a:normAutofit fontScale="92500" lnSpcReduction="20000"/>
          </a:bodyPr>
          <a:lstStyle/>
          <a:p>
            <a:r>
              <a:rPr lang="en-ZA" sz="2400" dirty="0" smtClean="0"/>
              <a:t>Dan married an </a:t>
            </a:r>
            <a:r>
              <a:rPr lang="en-ZA" sz="2400" dirty="0" err="1" smtClean="0"/>
              <a:t>Edomite</a:t>
            </a:r>
            <a:r>
              <a:rPr lang="en-ZA" sz="2400" dirty="0" smtClean="0"/>
              <a:t> a descendant of Esau: Esau was rebellious, did not care about birthright. When the kingdom of Israel split one of the golden calves were placed at Dan. </a:t>
            </a:r>
          </a:p>
          <a:p>
            <a:pPr algn="ctr"/>
            <a:r>
              <a:rPr lang="en-ZA" sz="2400" i="1" dirty="0" smtClean="0">
                <a:solidFill>
                  <a:srgbClr val="004821"/>
                </a:solidFill>
              </a:rPr>
              <a:t>And these went into </a:t>
            </a:r>
            <a:r>
              <a:rPr lang="en-ZA" sz="2400" i="1" dirty="0" err="1" smtClean="0">
                <a:solidFill>
                  <a:srgbClr val="004821"/>
                </a:solidFill>
              </a:rPr>
              <a:t>Miḵah’s</a:t>
            </a:r>
            <a:r>
              <a:rPr lang="en-ZA" sz="2400" i="1" dirty="0" smtClean="0">
                <a:solidFill>
                  <a:srgbClr val="004821"/>
                </a:solidFill>
              </a:rPr>
              <a:t> house and took the idol, and the shoulder garment, and the house idols, and the moulded image. Then the priest said to them, “What are you doing?” And they said to him, “Be silent, put your hand over your mouth, and come with us, and be a father and a priest to us. Is it better for you to be a priest to the household of one man, or that you be a priest to a tribe and a clan in </a:t>
            </a:r>
            <a:r>
              <a:rPr lang="en-ZA" sz="2400" i="1" dirty="0" err="1" smtClean="0">
                <a:solidFill>
                  <a:srgbClr val="004821"/>
                </a:solidFill>
              </a:rPr>
              <a:t>Yisra’ĕl</a:t>
            </a:r>
            <a:r>
              <a:rPr lang="en-ZA" sz="2400" i="1" dirty="0" smtClean="0">
                <a:solidFill>
                  <a:srgbClr val="004821"/>
                </a:solidFill>
              </a:rPr>
              <a:t>?” And the heart of the priest was glad. And he took the shoulder garment, and the house idols, and the carved image, and took his place among the people. </a:t>
            </a:r>
            <a:r>
              <a:rPr lang="en-ZA" sz="2400" b="1" i="1" dirty="0" smtClean="0">
                <a:solidFill>
                  <a:srgbClr val="004821"/>
                </a:solidFill>
              </a:rPr>
              <a:t>(Judges 18:18-20)</a:t>
            </a:r>
          </a:p>
          <a:p>
            <a:pPr algn="ctr"/>
            <a:r>
              <a:rPr lang="en-ZA" sz="2400" i="1" dirty="0" smtClean="0">
                <a:solidFill>
                  <a:srgbClr val="004821"/>
                </a:solidFill>
              </a:rPr>
              <a:t>And they called the name of the city Dan, after the name of Dan their father, who was born to </a:t>
            </a:r>
            <a:r>
              <a:rPr lang="en-ZA" sz="2400" i="1" dirty="0" err="1" smtClean="0">
                <a:solidFill>
                  <a:srgbClr val="004821"/>
                </a:solidFill>
              </a:rPr>
              <a:t>Yisra’ĕl</a:t>
            </a:r>
            <a:r>
              <a:rPr lang="en-ZA" sz="2400" i="1" dirty="0" smtClean="0">
                <a:solidFill>
                  <a:srgbClr val="004821"/>
                </a:solidFill>
              </a:rPr>
              <a:t>. But previously the name of the city was </a:t>
            </a:r>
            <a:r>
              <a:rPr lang="en-ZA" sz="2400" i="1" dirty="0" err="1" smtClean="0">
                <a:solidFill>
                  <a:srgbClr val="004821"/>
                </a:solidFill>
              </a:rPr>
              <a:t>Layish</a:t>
            </a:r>
            <a:r>
              <a:rPr lang="en-ZA" sz="2400" i="1" dirty="0" smtClean="0">
                <a:solidFill>
                  <a:srgbClr val="004821"/>
                </a:solidFill>
              </a:rPr>
              <a:t>. And the children of Dan set up for themselves the carved image. And </a:t>
            </a:r>
            <a:r>
              <a:rPr lang="en-ZA" sz="2400" i="1" dirty="0" err="1" smtClean="0">
                <a:solidFill>
                  <a:srgbClr val="004821"/>
                </a:solidFill>
              </a:rPr>
              <a:t>Yehonathan</a:t>
            </a:r>
            <a:r>
              <a:rPr lang="en-ZA" sz="2400" i="1" dirty="0" smtClean="0">
                <a:solidFill>
                  <a:srgbClr val="004821"/>
                </a:solidFill>
              </a:rPr>
              <a:t> son of </a:t>
            </a:r>
            <a:r>
              <a:rPr lang="en-ZA" sz="2400" i="1" dirty="0" err="1" smtClean="0">
                <a:solidFill>
                  <a:srgbClr val="004821"/>
                </a:solidFill>
              </a:rPr>
              <a:t>Gĕreshom</a:t>
            </a:r>
            <a:r>
              <a:rPr lang="en-ZA" sz="2400" i="1" dirty="0" smtClean="0">
                <a:solidFill>
                  <a:srgbClr val="004821"/>
                </a:solidFill>
              </a:rPr>
              <a:t>, son of </a:t>
            </a:r>
            <a:r>
              <a:rPr lang="en-ZA" sz="2400" i="1" dirty="0" err="1" smtClean="0">
                <a:solidFill>
                  <a:srgbClr val="004821"/>
                </a:solidFill>
              </a:rPr>
              <a:t>Menashsheh</a:t>
            </a:r>
            <a:r>
              <a:rPr lang="en-ZA" sz="2400" i="1" dirty="0" smtClean="0">
                <a:solidFill>
                  <a:srgbClr val="004821"/>
                </a:solidFill>
              </a:rPr>
              <a:t>, and his sons were priests to the tribe of Dan until the day the land was taken into exile</a:t>
            </a:r>
            <a:r>
              <a:rPr lang="en-ZA" sz="2400" b="1" i="1" dirty="0" smtClean="0">
                <a:solidFill>
                  <a:srgbClr val="004821"/>
                </a:solidFill>
              </a:rPr>
              <a:t>. (Judges 18:29-30)</a:t>
            </a:r>
            <a:endParaRPr lang="en-ZA" i="1" dirty="0" smtClean="0">
              <a:solidFill>
                <a:srgbClr val="004821"/>
              </a:solidFill>
            </a:endParaRPr>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45</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1"/>
          <p:cNvSpPr>
            <a:spLocks noGrp="1" noChangeArrowheads="1"/>
          </p:cNvSpPr>
          <p:nvPr>
            <p:ph type="title"/>
          </p:nvPr>
        </p:nvSpPr>
        <p:spPr/>
        <p:txBody>
          <a:bodyPr/>
          <a:lstStyle/>
          <a:p>
            <a:r>
              <a:rPr lang="en-ZA" smtClean="0"/>
              <a:t>APPROVED BY GOD</a:t>
            </a:r>
          </a:p>
        </p:txBody>
      </p:sp>
      <p:sp>
        <p:nvSpPr>
          <p:cNvPr id="94210"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“If you do not guard to do all the Words of this Torah that are written in this book, to fear this esteemed and awesome Name, </a:t>
            </a:r>
            <a:r>
              <a:rPr lang="he-IL" i="1" dirty="0" smtClean="0">
                <a:solidFill>
                  <a:srgbClr val="004821"/>
                </a:solidFill>
              </a:rPr>
              <a:t>יהוה</a:t>
            </a:r>
            <a:r>
              <a:rPr lang="en-US" i="1" dirty="0" smtClean="0">
                <a:solidFill>
                  <a:srgbClr val="004821"/>
                </a:solidFill>
              </a:rPr>
              <a:t> your Elohim, then </a:t>
            </a:r>
            <a:r>
              <a:rPr lang="he-IL" i="1" dirty="0" smtClean="0">
                <a:solidFill>
                  <a:srgbClr val="004821"/>
                </a:solidFill>
              </a:rPr>
              <a:t>יהוה</a:t>
            </a:r>
            <a:r>
              <a:rPr lang="en-ZA" i="1" dirty="0" smtClean="0">
                <a:solidFill>
                  <a:srgbClr val="004821"/>
                </a:solidFill>
              </a:rPr>
              <a:t> shall bring upon you and your descendants extraordinary plagues, great and lasting plagues, and grievous and lasting sicknesses. “And He shall bring back on you all the diseases of </a:t>
            </a:r>
            <a:r>
              <a:rPr lang="en-ZA" i="1" dirty="0" err="1" smtClean="0">
                <a:solidFill>
                  <a:srgbClr val="004821"/>
                </a:solidFill>
              </a:rPr>
              <a:t>Mitsrayim</a:t>
            </a:r>
            <a:r>
              <a:rPr lang="en-ZA" i="1" dirty="0" smtClean="0">
                <a:solidFill>
                  <a:srgbClr val="004821"/>
                </a:solidFill>
              </a:rPr>
              <a:t>, of which you were afraid, and they shall cling to you, also every sickness and every plague, which is not written in the book of this Torah, </a:t>
            </a:r>
            <a:r>
              <a:rPr lang="he-IL" i="1" dirty="0" smtClean="0">
                <a:solidFill>
                  <a:srgbClr val="004821"/>
                </a:solidFill>
              </a:rPr>
              <a:t>יהוה</a:t>
            </a:r>
            <a:r>
              <a:rPr lang="en-ZA" i="1" dirty="0" smtClean="0">
                <a:solidFill>
                  <a:srgbClr val="004821"/>
                </a:solidFill>
              </a:rPr>
              <a:t> does bring upon you until you are destroyed. </a:t>
            </a:r>
            <a:r>
              <a:rPr lang="en-US" b="1" i="1" dirty="0" smtClean="0">
                <a:solidFill>
                  <a:srgbClr val="004821"/>
                </a:solidFill>
              </a:rPr>
              <a:t>(Deuteronomy 28:58-61)</a:t>
            </a:r>
          </a:p>
          <a:p>
            <a:pPr algn="ctr"/>
            <a:r>
              <a:rPr lang="en-ZA" i="1" dirty="0" smtClean="0">
                <a:solidFill>
                  <a:srgbClr val="004821"/>
                </a:solidFill>
              </a:rPr>
              <a:t>Do your utmost to present yourself approved to Elohim, a worker who does not need to be ashamed, rightly handling the Word of Truth. </a:t>
            </a:r>
            <a:r>
              <a:rPr lang="en-ZA" b="1" i="1" dirty="0" smtClean="0">
                <a:solidFill>
                  <a:srgbClr val="004821"/>
                </a:solidFill>
              </a:rPr>
              <a:t>(2 Timothy 2:15)</a:t>
            </a:r>
          </a:p>
          <a:p>
            <a:r>
              <a:rPr lang="en-ZA" dirty="0" smtClean="0"/>
              <a:t>Samson was a </a:t>
            </a:r>
            <a:r>
              <a:rPr lang="en-ZA" dirty="0" err="1" smtClean="0"/>
              <a:t>Danite</a:t>
            </a:r>
            <a:r>
              <a:rPr lang="en-ZA" dirty="0" smtClean="0"/>
              <a:t> used to judge the Philistines.   </a:t>
            </a:r>
          </a:p>
          <a:p>
            <a:r>
              <a:rPr lang="en-ZA" dirty="0" smtClean="0"/>
              <a:t>Used twice to build the fathers house: Exodus 35:34, 2 Chronicles 2:13-14 NIV</a:t>
            </a:r>
          </a:p>
          <a:p>
            <a:endParaRPr lang="en-ZA" dirty="0" smtClean="0"/>
          </a:p>
          <a:p>
            <a:endParaRPr lang="en-ZA" dirty="0" smtClean="0"/>
          </a:p>
          <a:p>
            <a:endParaRPr lang="en-ZA" dirty="0" smtClean="0"/>
          </a:p>
          <a:p>
            <a:endParaRPr lang="en-ZA" dirty="0" smtClean="0"/>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46</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ZA" smtClean="0"/>
              <a:t>JUDGED BY THE WORD</a:t>
            </a:r>
          </a:p>
        </p:txBody>
      </p:sp>
      <p:sp>
        <p:nvSpPr>
          <p:cNvPr id="91137" name="Rectangle 1"/>
          <p:cNvSpPr>
            <a:spLocks noGrp="1" noChangeArrowheads="1"/>
          </p:cNvSpPr>
          <p:nvPr>
            <p:ph idx="1"/>
          </p:nvPr>
        </p:nvSpPr>
        <p:spPr/>
        <p:txBody>
          <a:bodyPr>
            <a:normAutofit/>
          </a:bodyPr>
          <a:lstStyle/>
          <a:p>
            <a:pPr algn="ctr"/>
            <a:r>
              <a:rPr lang="en-ZA" i="1" dirty="0" smtClean="0">
                <a:solidFill>
                  <a:srgbClr val="004821"/>
                </a:solidFill>
              </a:rPr>
              <a:t>“Do not judge according to appearance, but judge with righteous judgment.” </a:t>
            </a:r>
            <a:r>
              <a:rPr lang="en-ZA" b="1" i="1" dirty="0" smtClean="0">
                <a:solidFill>
                  <a:srgbClr val="004821"/>
                </a:solidFill>
              </a:rPr>
              <a:t>(John 7:24)</a:t>
            </a:r>
          </a:p>
          <a:p>
            <a:pPr algn="ctr"/>
            <a:r>
              <a:rPr lang="en-ZA" i="1" dirty="0" smtClean="0">
                <a:solidFill>
                  <a:srgbClr val="004821"/>
                </a:solidFill>
              </a:rPr>
              <a:t>“And if anyone hears My Words but does not watch over them, I do not judge him. For I did not come to judge the world but to save the world. “He who rejects Me, and does not receive My Words, has one who judges him: the Word that I have spoken shall judge him in the last day. </a:t>
            </a:r>
            <a:r>
              <a:rPr lang="en-ZA" b="1" i="1" dirty="0" smtClean="0">
                <a:solidFill>
                  <a:srgbClr val="004821"/>
                </a:solidFill>
              </a:rPr>
              <a:t>(John 12:47-48)</a:t>
            </a:r>
          </a:p>
          <a:p>
            <a:r>
              <a:rPr lang="en-ZA" dirty="0" smtClean="0"/>
              <a:t>What </a:t>
            </a:r>
            <a:r>
              <a:rPr lang="he-IL" dirty="0" smtClean="0"/>
              <a:t>יהושע</a:t>
            </a:r>
            <a:r>
              <a:rPr lang="en-ZA" dirty="0" smtClean="0"/>
              <a:t> is saying it will be the very words that He has spoken that will judge us. The word of the torah, prophets and writings. He didn’t have anymore to say as because He wrote the word and he is the Living Torah incarnate.  He was showing what Torah looked like when it was lived out by a Man who kept the Torah, who was truly righteous. </a:t>
            </a:r>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47</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3"/>
          <p:cNvPicPr>
            <a:picLocks noChangeAspect="1" noChangeArrowheads="1"/>
          </p:cNvPicPr>
          <p:nvPr/>
        </p:nvPicPr>
        <p:blipFill>
          <a:blip r:embed="rId3" cstate="print"/>
          <a:srcRect/>
          <a:stretch>
            <a:fillRect/>
          </a:stretch>
        </p:blipFill>
        <p:spPr bwMode="auto">
          <a:xfrm>
            <a:off x="7092280" y="0"/>
            <a:ext cx="2051720" cy="1672647"/>
          </a:xfrm>
          <a:prstGeom prst="rect">
            <a:avLst/>
          </a:prstGeom>
          <a:noFill/>
          <a:ln w="9525">
            <a:noFill/>
            <a:round/>
            <a:headEnd/>
            <a:tailEnd/>
          </a:ln>
        </p:spPr>
      </p:pic>
      <p:sp>
        <p:nvSpPr>
          <p:cNvPr id="96257" name="Rectangle 1"/>
          <p:cNvSpPr>
            <a:spLocks noGrp="1" noChangeArrowheads="1"/>
          </p:cNvSpPr>
          <p:nvPr>
            <p:ph type="title"/>
          </p:nvPr>
        </p:nvSpPr>
        <p:spPr>
          <a:xfrm>
            <a:off x="457200" y="274638"/>
            <a:ext cx="7499176" cy="1143000"/>
          </a:xfrm>
        </p:spPr>
        <p:txBody>
          <a:bodyPr/>
          <a:lstStyle/>
          <a:p>
            <a:r>
              <a:rPr lang="en-ZA" dirty="0" smtClean="0"/>
              <a:t>NAPHTALI (Diamond) </a:t>
            </a:r>
          </a:p>
        </p:txBody>
      </p:sp>
      <p:sp>
        <p:nvSpPr>
          <p:cNvPr id="96258" name="Rectangle 2"/>
          <p:cNvSpPr>
            <a:spLocks noGrp="1" noChangeArrowheads="1"/>
          </p:cNvSpPr>
          <p:nvPr>
            <p:ph type="body" idx="1"/>
          </p:nvPr>
        </p:nvSpPr>
        <p:spPr/>
        <p:txBody>
          <a:bodyPr>
            <a:normAutofit/>
          </a:bodyPr>
          <a:lstStyle/>
          <a:p>
            <a:r>
              <a:rPr lang="en-ZA" b="1" dirty="0" smtClean="0"/>
              <a:t>Jacobs prophecy: </a:t>
            </a:r>
            <a:r>
              <a:rPr lang="en-ZA" dirty="0" smtClean="0"/>
              <a:t> </a:t>
            </a:r>
          </a:p>
          <a:p>
            <a:pPr algn="ctr"/>
            <a:r>
              <a:rPr lang="en-ZA" i="1" dirty="0" smtClean="0">
                <a:solidFill>
                  <a:srgbClr val="004821"/>
                </a:solidFill>
              </a:rPr>
              <a:t>“Naphtali is a deer let loose, he gives words of elegance. </a:t>
            </a:r>
            <a:r>
              <a:rPr lang="en-ZA" b="1" i="1" dirty="0" smtClean="0">
                <a:solidFill>
                  <a:srgbClr val="004821"/>
                </a:solidFill>
              </a:rPr>
              <a:t>(Genesis 49:21). </a:t>
            </a:r>
            <a:endParaRPr lang="en-ZA" b="1" i="1" dirty="0" smtClean="0"/>
          </a:p>
          <a:p>
            <a:r>
              <a:rPr lang="en-ZA" b="1" dirty="0" smtClean="0"/>
              <a:t>Moses blessing: </a:t>
            </a:r>
          </a:p>
          <a:p>
            <a:pPr algn="ctr"/>
            <a:r>
              <a:rPr lang="en-ZA" i="1" dirty="0" smtClean="0">
                <a:solidFill>
                  <a:srgbClr val="004821"/>
                </a:solidFill>
              </a:rPr>
              <a:t>And of Naphtali he said, “O Naphtali, satisfied with pleasure, and filled with the blessing of </a:t>
            </a:r>
            <a:r>
              <a:rPr lang="he-IL" i="1" dirty="0" smtClean="0">
                <a:solidFill>
                  <a:srgbClr val="004821"/>
                </a:solidFill>
              </a:rPr>
              <a:t>יהוה</a:t>
            </a:r>
            <a:r>
              <a:rPr lang="en-ZA" i="1" dirty="0" smtClean="0">
                <a:solidFill>
                  <a:srgbClr val="004821"/>
                </a:solidFill>
              </a:rPr>
              <a:t>, possess the west and the south.” </a:t>
            </a:r>
            <a:r>
              <a:rPr lang="en-US" b="1" i="1" dirty="0" smtClean="0">
                <a:solidFill>
                  <a:srgbClr val="004821"/>
                </a:solidFill>
              </a:rPr>
              <a:t>(Deuteronomy 33:23)</a:t>
            </a:r>
          </a:p>
          <a:p>
            <a:pPr algn="just"/>
            <a:r>
              <a:rPr lang="en-ZA" b="1" dirty="0" smtClean="0"/>
              <a:t>Name meaning:</a:t>
            </a:r>
            <a:r>
              <a:rPr lang="en-ZA" dirty="0" smtClean="0"/>
              <a:t> root word </a:t>
            </a:r>
            <a:r>
              <a:rPr lang="en-ZA" i="1" dirty="0" smtClean="0"/>
              <a:t>“</a:t>
            </a:r>
            <a:r>
              <a:rPr lang="en-ZA" i="1" dirty="0" err="1" smtClean="0"/>
              <a:t>tathal</a:t>
            </a:r>
            <a:r>
              <a:rPr lang="en-ZA" dirty="0" smtClean="0"/>
              <a:t>” it means to </a:t>
            </a:r>
            <a:r>
              <a:rPr lang="en-ZA" i="1" dirty="0" smtClean="0"/>
              <a:t>“you struggle, to wrestling, go forward, to be </a:t>
            </a:r>
            <a:r>
              <a:rPr lang="en-ZA" i="1" dirty="0" err="1" smtClean="0"/>
              <a:t>torturerous</a:t>
            </a:r>
            <a:r>
              <a:rPr lang="en-ZA" i="1" dirty="0" smtClean="0"/>
              <a:t>, to twine”. </a:t>
            </a:r>
          </a:p>
          <a:p>
            <a:pPr algn="just"/>
            <a:r>
              <a:rPr lang="en-ZA" b="1" dirty="0" smtClean="0"/>
              <a:t>Stone meaning: </a:t>
            </a:r>
            <a:r>
              <a:rPr lang="en-ZA" dirty="0" smtClean="0"/>
              <a:t>“</a:t>
            </a:r>
            <a:r>
              <a:rPr lang="en-ZA" i="1" dirty="0" err="1" smtClean="0"/>
              <a:t>yahalom</a:t>
            </a:r>
            <a:r>
              <a:rPr lang="en-ZA" dirty="0" smtClean="0"/>
              <a:t>” meaning to heal  </a:t>
            </a:r>
          </a:p>
          <a:p>
            <a:r>
              <a:rPr lang="en-ZA" dirty="0" smtClean="0"/>
              <a:t>The tribe of Naphtali are reckless as a deer, very swift and untamed. </a:t>
            </a:r>
            <a:r>
              <a:rPr lang="en-ZA" b="1" i="1" dirty="0" smtClean="0">
                <a:solidFill>
                  <a:srgbClr val="004821"/>
                </a:solidFill>
              </a:rPr>
              <a:t> </a:t>
            </a:r>
            <a:r>
              <a:rPr lang="en-ZA" dirty="0" smtClean="0"/>
              <a:t>God likes the free spirit of the Deer in Naphtali, thus it brings great favour in the eyes of the Lord, but this free spirit must be channelled in the right direction otherwise idolatry will creep in. </a:t>
            </a:r>
          </a:p>
          <a:p>
            <a:pPr algn="just"/>
            <a:endParaRPr lang="en-ZA" b="1" i="1" dirty="0" smtClean="0"/>
          </a:p>
          <a:p>
            <a:pPr algn="just"/>
            <a:endParaRPr lang="en-ZA" dirty="0" smtClean="0"/>
          </a:p>
          <a:p>
            <a:endParaRPr lang="en-ZA" dirty="0" smtClean="0"/>
          </a:p>
        </p:txBody>
      </p:sp>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48</a:t>
            </a:fld>
            <a:endParaRPr lang="en-ZA" dirty="0"/>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1"/>
          <p:cNvSpPr>
            <a:spLocks noGrp="1" noChangeArrowheads="1"/>
          </p:cNvSpPr>
          <p:nvPr>
            <p:ph type="title"/>
          </p:nvPr>
        </p:nvSpPr>
        <p:spPr/>
        <p:txBody>
          <a:bodyPr>
            <a:normAutofit/>
          </a:bodyPr>
          <a:lstStyle/>
          <a:p>
            <a:r>
              <a:rPr lang="en-ZA" dirty="0" smtClean="0"/>
              <a:t>DISOBEDIENCE /OBEDIENCE</a:t>
            </a:r>
          </a:p>
        </p:txBody>
      </p:sp>
      <p:sp>
        <p:nvSpPr>
          <p:cNvPr id="104450" name="Rectangle 2"/>
          <p:cNvSpPr>
            <a:spLocks noGrp="1" noChangeArrowheads="1"/>
          </p:cNvSpPr>
          <p:nvPr>
            <p:ph type="body" idx="1"/>
          </p:nvPr>
        </p:nvSpPr>
        <p:spPr/>
        <p:txBody>
          <a:bodyPr>
            <a:normAutofit/>
          </a:bodyPr>
          <a:lstStyle/>
          <a:p>
            <a:pPr algn="ctr"/>
            <a:r>
              <a:rPr lang="en-ZA" i="1" dirty="0" smtClean="0">
                <a:solidFill>
                  <a:srgbClr val="004821"/>
                </a:solidFill>
              </a:rPr>
              <a:t>Neither did Naphtali drive out the inhabitants of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Shemesh</a:t>
            </a:r>
            <a:r>
              <a:rPr lang="en-ZA" i="1" dirty="0" smtClean="0">
                <a:solidFill>
                  <a:srgbClr val="004821"/>
                </a:solidFill>
              </a:rPr>
              <a:t> nor the inhabitants of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Anath</a:t>
            </a:r>
            <a:r>
              <a:rPr lang="en-ZA" i="1" dirty="0" smtClean="0">
                <a:solidFill>
                  <a:srgbClr val="004821"/>
                </a:solidFill>
              </a:rPr>
              <a:t>, but they dwelt among the </a:t>
            </a:r>
            <a:r>
              <a:rPr lang="en-ZA" i="1" dirty="0" err="1" smtClean="0">
                <a:solidFill>
                  <a:srgbClr val="004821"/>
                </a:solidFill>
              </a:rPr>
              <a:t>Kenaʽanites</a:t>
            </a:r>
            <a:r>
              <a:rPr lang="en-ZA" i="1" dirty="0" smtClean="0">
                <a:solidFill>
                  <a:srgbClr val="004821"/>
                </a:solidFill>
              </a:rPr>
              <a:t>, the inhabitants of the land. And the inhabitants of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Shemesh</a:t>
            </a:r>
            <a:r>
              <a:rPr lang="en-ZA" i="1" dirty="0" smtClean="0">
                <a:solidFill>
                  <a:srgbClr val="004821"/>
                </a:solidFill>
              </a:rPr>
              <a:t> and of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Anath</a:t>
            </a:r>
            <a:r>
              <a:rPr lang="en-ZA" i="1" dirty="0" smtClean="0">
                <a:solidFill>
                  <a:srgbClr val="004821"/>
                </a:solidFill>
              </a:rPr>
              <a:t> became compulsory labour for them. </a:t>
            </a:r>
            <a:r>
              <a:rPr lang="en-ZA" b="1" i="1" dirty="0" smtClean="0">
                <a:solidFill>
                  <a:srgbClr val="004821"/>
                </a:solidFill>
              </a:rPr>
              <a:t>(Judges 1:33)</a:t>
            </a:r>
          </a:p>
          <a:p>
            <a:pPr algn="just"/>
            <a:r>
              <a:rPr lang="en-ZA" dirty="0" smtClean="0"/>
              <a:t>Because of their free spirit they allowed the people to live and with that still worship the God’s. In the inhabitants are known as the house of the rising sun or sun worshippers. </a:t>
            </a:r>
          </a:p>
          <a:p>
            <a:pPr algn="ctr"/>
            <a:r>
              <a:rPr lang="en-ZA" i="1" dirty="0" smtClean="0">
                <a:solidFill>
                  <a:srgbClr val="004821"/>
                </a:solidFill>
              </a:rPr>
              <a:t>“But to you who fear My Name the Sun of Righteousness shall arise with healing in His wings. And you shall go out and leap for joy like calves from the stall. </a:t>
            </a:r>
            <a:r>
              <a:rPr lang="en-ZA" b="1" i="1" dirty="0" smtClean="0">
                <a:solidFill>
                  <a:srgbClr val="004821"/>
                </a:solidFill>
              </a:rPr>
              <a:t>(Malachi 4:2)</a:t>
            </a:r>
          </a:p>
          <a:p>
            <a:r>
              <a:rPr lang="en-ZA" dirty="0" smtClean="0"/>
              <a:t> Once again the opposite is expected from the children of God. And when we receive the healing from </a:t>
            </a:r>
            <a:r>
              <a:rPr lang="he-IL" dirty="0" smtClean="0"/>
              <a:t>יהושע</a:t>
            </a:r>
            <a:r>
              <a:rPr lang="en-ZA" dirty="0" smtClean="0"/>
              <a:t> we will leap like young calves in a stall. </a:t>
            </a:r>
          </a:p>
          <a:p>
            <a:pPr algn="just"/>
            <a:endParaRPr lang="en-ZA" dirty="0" smtClean="0"/>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49</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1"/>
          <p:cNvSpPr>
            <a:spLocks noGrp="1" noChangeArrowheads="1"/>
          </p:cNvSpPr>
          <p:nvPr>
            <p:ph type="title"/>
          </p:nvPr>
        </p:nvSpPr>
        <p:spPr/>
        <p:txBody>
          <a:bodyPr/>
          <a:lstStyle/>
          <a:p>
            <a:r>
              <a:rPr lang="en-ZA" dirty="0" smtClean="0"/>
              <a:t>GREAT STRUGGLE</a:t>
            </a:r>
          </a:p>
        </p:txBody>
      </p:sp>
      <p:sp>
        <p:nvSpPr>
          <p:cNvPr id="97282" name="Rectangle 2"/>
          <p:cNvSpPr>
            <a:spLocks noGrp="1" noChangeArrowheads="1"/>
          </p:cNvSpPr>
          <p:nvPr>
            <p:ph type="body" idx="1"/>
          </p:nvPr>
        </p:nvSpPr>
        <p:spPr/>
        <p:txBody>
          <a:bodyPr>
            <a:normAutofit/>
          </a:bodyPr>
          <a:lstStyle/>
          <a:p>
            <a:pPr algn="ctr"/>
            <a:r>
              <a:rPr lang="en-ZA" i="1" dirty="0" smtClean="0">
                <a:solidFill>
                  <a:srgbClr val="004821"/>
                </a:solidFill>
              </a:rPr>
              <a:t>And </a:t>
            </a:r>
            <a:r>
              <a:rPr lang="en-ZA" i="1" dirty="0" err="1" smtClean="0">
                <a:solidFill>
                  <a:srgbClr val="004821"/>
                </a:solidFill>
              </a:rPr>
              <a:t>Raḥĕl</a:t>
            </a:r>
            <a:r>
              <a:rPr lang="en-ZA" i="1" dirty="0" smtClean="0">
                <a:solidFill>
                  <a:srgbClr val="004821"/>
                </a:solidFill>
              </a:rPr>
              <a:t> said, “With great </a:t>
            </a:r>
            <a:r>
              <a:rPr lang="en-ZA" i="1" dirty="0" err="1" smtClean="0">
                <a:solidFill>
                  <a:srgbClr val="004821"/>
                </a:solidFill>
              </a:rPr>
              <a:t>wrestlings</a:t>
            </a:r>
            <a:r>
              <a:rPr lang="en-ZA" i="1" dirty="0" smtClean="0">
                <a:solidFill>
                  <a:srgbClr val="004821"/>
                </a:solidFill>
              </a:rPr>
              <a:t> I have wrestled with my sister, and I have overcome.” So she called his name Naphtali</a:t>
            </a:r>
            <a:r>
              <a:rPr lang="en-ZA" b="1" i="1" dirty="0" smtClean="0">
                <a:solidFill>
                  <a:srgbClr val="004821"/>
                </a:solidFill>
              </a:rPr>
              <a:t>. (Genesis 30:8)</a:t>
            </a:r>
          </a:p>
          <a:p>
            <a:pPr algn="ctr"/>
            <a:r>
              <a:rPr lang="en-ZA" i="1" dirty="0" smtClean="0">
                <a:solidFill>
                  <a:srgbClr val="004821"/>
                </a:solidFill>
              </a:rPr>
              <a:t>And </a:t>
            </a:r>
            <a:r>
              <a:rPr lang="en-ZA" i="1" dirty="0" err="1" smtClean="0">
                <a:solidFill>
                  <a:srgbClr val="004821"/>
                </a:solidFill>
              </a:rPr>
              <a:t>Yaʽaqob</a:t>
            </a:r>
            <a:r>
              <a:rPr lang="en-ZA" i="1" dirty="0" smtClean="0">
                <a:solidFill>
                  <a:srgbClr val="004821"/>
                </a:solidFill>
              </a:rPr>
              <a:t>̱ was left alone. And a Man wrestled with him until the breaking of day</a:t>
            </a:r>
            <a:r>
              <a:rPr lang="en-ZA" b="1" i="1" dirty="0" smtClean="0">
                <a:solidFill>
                  <a:srgbClr val="004821"/>
                </a:solidFill>
              </a:rPr>
              <a:t>. (Genesis 32:24)</a:t>
            </a:r>
          </a:p>
          <a:p>
            <a:pPr algn="just"/>
            <a:r>
              <a:rPr lang="en-ZA" b="1" dirty="0" smtClean="0"/>
              <a:t>Notes:</a:t>
            </a:r>
            <a:r>
              <a:rPr lang="en-ZA" dirty="0" smtClean="0"/>
              <a:t> </a:t>
            </a:r>
          </a:p>
          <a:p>
            <a:pPr marL="268288" indent="-268288" algn="just">
              <a:buFont typeface="Arial" pitchFamily="34" charset="0"/>
              <a:buChar char="•"/>
            </a:pPr>
            <a:r>
              <a:rPr lang="en-ZA" dirty="0" smtClean="0"/>
              <a:t>Naphtali means </a:t>
            </a:r>
            <a:r>
              <a:rPr lang="en-ZA" i="1" dirty="0" smtClean="0"/>
              <a:t>“my struggle” </a:t>
            </a:r>
            <a:r>
              <a:rPr lang="en-ZA" dirty="0" smtClean="0"/>
              <a:t>not your struggle. </a:t>
            </a:r>
          </a:p>
          <a:p>
            <a:pPr marL="268288" indent="-268288" algn="just">
              <a:buFont typeface="Arial" pitchFamily="34" charset="0"/>
              <a:buChar char="•"/>
            </a:pPr>
            <a:r>
              <a:rPr lang="en-ZA" dirty="0" smtClean="0"/>
              <a:t>The wrestling with Jacob takes place at night, night is symbolic of darkest period in life, a time when all seems hopeless. </a:t>
            </a:r>
          </a:p>
          <a:p>
            <a:pPr marL="268288" indent="-268288" algn="just">
              <a:buFont typeface="Arial" pitchFamily="34" charset="0"/>
              <a:buChar char="•"/>
            </a:pPr>
            <a:r>
              <a:rPr lang="en-ZA" dirty="0" smtClean="0"/>
              <a:t>When we struggle we are normally alone. </a:t>
            </a:r>
          </a:p>
          <a:p>
            <a:pPr marL="268288" indent="-268288">
              <a:buFont typeface="Arial" pitchFamily="34" charset="0"/>
              <a:buChar char="•"/>
            </a:pPr>
            <a:r>
              <a:rPr lang="he-IL" dirty="0" smtClean="0"/>
              <a:t>יהוה</a:t>
            </a:r>
            <a:r>
              <a:rPr lang="en-ZA" dirty="0" smtClean="0"/>
              <a:t> will place you into a situation where you must wrestle with Him, you  must wrestle with yourself, because He is bring change in your life. </a:t>
            </a:r>
          </a:p>
          <a:p>
            <a:pPr algn="ctr"/>
            <a:r>
              <a:rPr lang="en-ZA" i="1" dirty="0" smtClean="0">
                <a:solidFill>
                  <a:srgbClr val="004821"/>
                </a:solidFill>
              </a:rPr>
              <a:t>for whom </a:t>
            </a:r>
            <a:r>
              <a:rPr lang="he-IL" i="1" dirty="0" smtClean="0">
                <a:solidFill>
                  <a:srgbClr val="004821"/>
                </a:solidFill>
              </a:rPr>
              <a:t>יהוה</a:t>
            </a:r>
            <a:r>
              <a:rPr lang="en-ZA" i="1" dirty="0" smtClean="0">
                <a:solidFill>
                  <a:srgbClr val="004821"/>
                </a:solidFill>
              </a:rPr>
              <a:t> loves, He disciplines, and flogs every son whom He receives.”</a:t>
            </a:r>
            <a:r>
              <a:rPr lang="en-US" b="1" i="1" dirty="0" smtClean="0">
                <a:solidFill>
                  <a:srgbClr val="004821"/>
                </a:solidFill>
              </a:rPr>
              <a:t>(Hebrews 12:6)</a:t>
            </a:r>
          </a:p>
          <a:p>
            <a:endParaRPr lang="en-US" dirty="0" smtClean="0"/>
          </a:p>
          <a:p>
            <a:endParaRPr lang="en-ZA" dirty="0" smtClean="0"/>
          </a:p>
          <a:p>
            <a:pPr marL="268288" indent="-268288" algn="just">
              <a:buFont typeface="Arial" pitchFamily="34" charset="0"/>
              <a:buChar char="•"/>
            </a:pPr>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50</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1"/>
          <p:cNvSpPr>
            <a:spLocks noGrp="1" noChangeArrowheads="1"/>
          </p:cNvSpPr>
          <p:nvPr>
            <p:ph type="title"/>
          </p:nvPr>
        </p:nvSpPr>
        <p:spPr/>
        <p:txBody>
          <a:bodyPr/>
          <a:lstStyle/>
          <a:p>
            <a:r>
              <a:rPr lang="en-ZA" smtClean="0"/>
              <a:t>OUR STRENGTH</a:t>
            </a:r>
          </a:p>
        </p:txBody>
      </p:sp>
      <p:sp>
        <p:nvSpPr>
          <p:cNvPr id="98306" name="Rectangle 2"/>
          <p:cNvSpPr>
            <a:spLocks noGrp="1" noChangeArrowheads="1"/>
          </p:cNvSpPr>
          <p:nvPr>
            <p:ph type="body" idx="1"/>
          </p:nvPr>
        </p:nvSpPr>
        <p:spPr/>
        <p:txBody>
          <a:bodyPr>
            <a:normAutofit/>
          </a:bodyPr>
          <a:lstStyle/>
          <a:p>
            <a:pPr algn="ctr"/>
            <a:r>
              <a:rPr lang="en-ZA" i="1" dirty="0" smtClean="0">
                <a:solidFill>
                  <a:srgbClr val="004821"/>
                </a:solidFill>
              </a:rPr>
              <a:t>And when He saw that He did not overcome him, He touched the socket of his hip. And the socket of </a:t>
            </a:r>
            <a:r>
              <a:rPr lang="en-ZA" i="1" dirty="0" err="1" smtClean="0">
                <a:solidFill>
                  <a:srgbClr val="004821"/>
                </a:solidFill>
              </a:rPr>
              <a:t>Yaʽaqoḇ’s</a:t>
            </a:r>
            <a:r>
              <a:rPr lang="en-ZA" i="1" dirty="0" smtClean="0">
                <a:solidFill>
                  <a:srgbClr val="004821"/>
                </a:solidFill>
              </a:rPr>
              <a:t> hip was dislocated as He wrestled with him</a:t>
            </a:r>
            <a:r>
              <a:rPr lang="en-ZA" b="1" i="1" dirty="0" smtClean="0">
                <a:solidFill>
                  <a:srgbClr val="004821"/>
                </a:solidFill>
              </a:rPr>
              <a:t>. (Genesis 32:25)</a:t>
            </a:r>
          </a:p>
          <a:p>
            <a:pPr algn="ctr"/>
            <a:r>
              <a:rPr lang="en-ZA" i="1" dirty="0" smtClean="0">
                <a:solidFill>
                  <a:srgbClr val="004821"/>
                </a:solidFill>
              </a:rPr>
              <a:t>“I have been impaled with Messiah, and I no longer live, but Messiah lives in me. And that which I now live in the flesh I live by belief in the Son of Elohim, who loved me and gave Himself for me. </a:t>
            </a:r>
            <a:r>
              <a:rPr lang="en-ZA" b="1" i="1" dirty="0" smtClean="0">
                <a:solidFill>
                  <a:srgbClr val="004821"/>
                </a:solidFill>
              </a:rPr>
              <a:t>(Galatians 2:20)</a:t>
            </a:r>
          </a:p>
          <a:p>
            <a:r>
              <a:rPr lang="en-ZA" b="1" dirty="0" smtClean="0"/>
              <a:t>Notes: </a:t>
            </a:r>
          </a:p>
          <a:p>
            <a:r>
              <a:rPr lang="en-ZA" dirty="0" smtClean="0"/>
              <a:t>The femur is one of the strongest bones in the human body. </a:t>
            </a:r>
            <a:r>
              <a:rPr lang="he-IL" dirty="0" smtClean="0"/>
              <a:t>יהוה</a:t>
            </a:r>
            <a:r>
              <a:rPr lang="en-ZA" dirty="0" smtClean="0"/>
              <a:t> will touch what you think is your strength, and cause you to be weak. </a:t>
            </a:r>
          </a:p>
          <a:p>
            <a:r>
              <a:rPr lang="en-ZA" dirty="0" smtClean="0"/>
              <a:t>When we overcome for example: sickness and the ways of the world that hold us captive we will be called over comers, and this temporal situation is nothing compared to inheriting the blessing and promises God has for us.</a:t>
            </a:r>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51</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1" name="Picture 4"/>
          <p:cNvPicPr>
            <a:picLocks noChangeAspect="1" noChangeArrowheads="1"/>
          </p:cNvPicPr>
          <p:nvPr/>
        </p:nvPicPr>
        <p:blipFill>
          <a:blip r:embed="rId3" cstate="print"/>
          <a:srcRect/>
          <a:stretch>
            <a:fillRect/>
          </a:stretch>
        </p:blipFill>
        <p:spPr bwMode="auto">
          <a:xfrm>
            <a:off x="7380312" y="1"/>
            <a:ext cx="1763688" cy="1632462"/>
          </a:xfrm>
          <a:prstGeom prst="rect">
            <a:avLst/>
          </a:prstGeom>
          <a:noFill/>
          <a:ln w="9525">
            <a:noFill/>
            <a:round/>
            <a:headEnd/>
            <a:tailEnd/>
          </a:ln>
        </p:spPr>
      </p:pic>
      <p:sp>
        <p:nvSpPr>
          <p:cNvPr id="117761" name="Rectangle 1"/>
          <p:cNvSpPr>
            <a:spLocks noGrp="1" noChangeArrowheads="1"/>
          </p:cNvSpPr>
          <p:nvPr>
            <p:ph type="title"/>
          </p:nvPr>
        </p:nvSpPr>
        <p:spPr/>
        <p:txBody>
          <a:bodyPr/>
          <a:lstStyle/>
          <a:p>
            <a:r>
              <a:rPr lang="en-ZA" dirty="0" smtClean="0"/>
              <a:t>ASHER (Agate) </a:t>
            </a:r>
          </a:p>
        </p:txBody>
      </p:sp>
      <p:sp>
        <p:nvSpPr>
          <p:cNvPr id="117762" name="Rectangle 2"/>
          <p:cNvSpPr>
            <a:spLocks noGrp="1" noChangeArrowheads="1"/>
          </p:cNvSpPr>
          <p:nvPr>
            <p:ph type="body" idx="1"/>
          </p:nvPr>
        </p:nvSpPr>
        <p:spPr/>
        <p:txBody>
          <a:bodyPr>
            <a:normAutofit fontScale="85000" lnSpcReduction="20000"/>
          </a:bodyPr>
          <a:lstStyle/>
          <a:p>
            <a:r>
              <a:rPr lang="en-ZA" sz="2600" b="1" dirty="0" smtClean="0"/>
              <a:t>Jacobs prophecy: </a:t>
            </a:r>
            <a:r>
              <a:rPr lang="en-ZA" sz="2600" i="1" dirty="0" smtClean="0">
                <a:solidFill>
                  <a:srgbClr val="004821"/>
                </a:solidFill>
              </a:rPr>
              <a:t>“Bread from </a:t>
            </a:r>
            <a:r>
              <a:rPr lang="en-ZA" sz="2600" i="1" dirty="0" err="1" smtClean="0">
                <a:solidFill>
                  <a:srgbClr val="004821"/>
                </a:solidFill>
              </a:rPr>
              <a:t>Ashĕr</a:t>
            </a:r>
            <a:r>
              <a:rPr lang="en-ZA" sz="2600" i="1" dirty="0" smtClean="0">
                <a:solidFill>
                  <a:srgbClr val="004821"/>
                </a:solidFill>
              </a:rPr>
              <a:t> is rich, and he gives delicacies of a sovereign. </a:t>
            </a:r>
            <a:r>
              <a:rPr lang="en-ZA" sz="2600" b="1" i="1" dirty="0" smtClean="0">
                <a:solidFill>
                  <a:srgbClr val="004821"/>
                </a:solidFill>
              </a:rPr>
              <a:t>(Genesis 49:20) </a:t>
            </a:r>
          </a:p>
          <a:p>
            <a:r>
              <a:rPr lang="en-ZA" sz="2600" b="1" dirty="0" smtClean="0"/>
              <a:t>Moses blessing: </a:t>
            </a:r>
            <a:r>
              <a:rPr lang="en-ZA" sz="2600" i="1" dirty="0" smtClean="0">
                <a:solidFill>
                  <a:srgbClr val="004821"/>
                </a:solidFill>
              </a:rPr>
              <a:t>And of </a:t>
            </a:r>
            <a:r>
              <a:rPr lang="en-ZA" sz="2600" i="1" dirty="0" err="1" smtClean="0">
                <a:solidFill>
                  <a:srgbClr val="004821"/>
                </a:solidFill>
              </a:rPr>
              <a:t>Ashĕr</a:t>
            </a:r>
            <a:r>
              <a:rPr lang="en-ZA" sz="2600" i="1" dirty="0" smtClean="0">
                <a:solidFill>
                  <a:srgbClr val="004821"/>
                </a:solidFill>
              </a:rPr>
              <a:t> he said, “</a:t>
            </a:r>
            <a:r>
              <a:rPr lang="en-ZA" sz="2600" i="1" dirty="0" err="1" smtClean="0">
                <a:solidFill>
                  <a:srgbClr val="004821"/>
                </a:solidFill>
              </a:rPr>
              <a:t>Ashĕr</a:t>
            </a:r>
            <a:r>
              <a:rPr lang="en-ZA" sz="2600" i="1" dirty="0" smtClean="0">
                <a:solidFill>
                  <a:srgbClr val="004821"/>
                </a:solidFill>
              </a:rPr>
              <a:t> is most blessed of sons. Let him be accepted by his brothers, and dip his foot in oil. “Your sandals are iron and bronze, and your strength as your days. </a:t>
            </a:r>
            <a:r>
              <a:rPr lang="en-ZA" sz="2600" b="1" i="1" dirty="0" smtClean="0">
                <a:solidFill>
                  <a:srgbClr val="004821"/>
                </a:solidFill>
              </a:rPr>
              <a:t>(Deuteronomy 33:24-25)</a:t>
            </a:r>
          </a:p>
          <a:p>
            <a:r>
              <a:rPr lang="en-ZA" sz="2600" b="1" dirty="0" smtClean="0"/>
              <a:t>Name meaning: </a:t>
            </a:r>
            <a:r>
              <a:rPr lang="en-ZA" sz="2600" i="1" dirty="0" smtClean="0"/>
              <a:t>“Asher” </a:t>
            </a:r>
            <a:r>
              <a:rPr lang="en-ZA" sz="2600" dirty="0" smtClean="0"/>
              <a:t>means joyful  </a:t>
            </a:r>
          </a:p>
          <a:p>
            <a:r>
              <a:rPr lang="en-ZA" sz="2600" b="1" dirty="0" smtClean="0"/>
              <a:t>Stone meaning: </a:t>
            </a:r>
            <a:r>
              <a:rPr lang="en-ZA" sz="2600" i="1" dirty="0" smtClean="0"/>
              <a:t>“</a:t>
            </a:r>
            <a:r>
              <a:rPr lang="en-ZA" sz="2600" i="1" dirty="0" err="1" smtClean="0"/>
              <a:t>Shevo</a:t>
            </a:r>
            <a:r>
              <a:rPr lang="en-ZA" sz="2600" i="1" dirty="0" smtClean="0"/>
              <a:t>” </a:t>
            </a:r>
            <a:r>
              <a:rPr lang="en-ZA" sz="2600" dirty="0" smtClean="0"/>
              <a:t>roots of this word meaning “</a:t>
            </a:r>
            <a:r>
              <a:rPr lang="en-ZA" sz="2600" dirty="0" err="1" smtClean="0"/>
              <a:t>shuv</a:t>
            </a:r>
            <a:r>
              <a:rPr lang="en-ZA" sz="2600" dirty="0" smtClean="0"/>
              <a:t> “– means to restore to life, to turn back, and to return   </a:t>
            </a:r>
          </a:p>
          <a:p>
            <a:r>
              <a:rPr lang="en-ZA" sz="2600" dirty="0" smtClean="0"/>
              <a:t>The Hebrew word for bread is </a:t>
            </a:r>
            <a:r>
              <a:rPr lang="en-ZA" sz="2600" i="1" dirty="0" smtClean="0"/>
              <a:t>“</a:t>
            </a:r>
            <a:r>
              <a:rPr lang="en-ZA" sz="2600" i="1" dirty="0" err="1" smtClean="0"/>
              <a:t>Lechem</a:t>
            </a:r>
            <a:r>
              <a:rPr lang="en-ZA" sz="2600" i="1" dirty="0" smtClean="0"/>
              <a:t>” </a:t>
            </a:r>
            <a:r>
              <a:rPr lang="en-ZA" sz="2600" dirty="0" smtClean="0"/>
              <a:t>and it means food, grain, fruit, meat. It means any type of food. The word fat is </a:t>
            </a:r>
            <a:r>
              <a:rPr lang="en-ZA" sz="2600" i="1" dirty="0" smtClean="0"/>
              <a:t>“</a:t>
            </a:r>
            <a:r>
              <a:rPr lang="en-ZA" sz="2600" i="1" dirty="0" err="1" smtClean="0"/>
              <a:t>shamen</a:t>
            </a:r>
            <a:r>
              <a:rPr lang="en-ZA" sz="2600" i="1" dirty="0" smtClean="0"/>
              <a:t>” </a:t>
            </a:r>
            <a:r>
              <a:rPr lang="en-ZA" sz="2600" dirty="0" smtClean="0"/>
              <a:t>greasy plenteous rich, the root word is oily , to shine or richly anointed. The symbol of the tribe of Asher, is the Olive tree, the symbol of Israel</a:t>
            </a:r>
          </a:p>
          <a:p>
            <a:r>
              <a:rPr lang="en-ZA" sz="2600" dirty="0" smtClean="0"/>
              <a:t>Asher is going to dip his foot into oil, oil is a symbol of Rauch ha </a:t>
            </a:r>
            <a:r>
              <a:rPr lang="en-ZA" sz="2600" dirty="0" err="1" smtClean="0"/>
              <a:t>Kodesh</a:t>
            </a:r>
            <a:r>
              <a:rPr lang="en-ZA" sz="2600" dirty="0" smtClean="0"/>
              <a:t> (Holy Spirit). Iron and bronze are a symbol of judgement in other words Asher would bring judgement on others because of his walk with the Holy Spirit. </a:t>
            </a:r>
          </a:p>
          <a:p>
            <a:endParaRPr lang="en-ZA" dirty="0" smtClean="0"/>
          </a:p>
          <a:p>
            <a:endParaRPr lang="en-ZA" dirty="0" smtClean="0"/>
          </a:p>
          <a:p>
            <a:endParaRPr lang="en-ZA" dirty="0" smtClean="0"/>
          </a:p>
        </p:txBody>
      </p:sp>
      <p:sp>
        <p:nvSpPr>
          <p:cNvPr id="10" name="Slide Number Placeholder 9"/>
          <p:cNvSpPr>
            <a:spLocks noGrp="1"/>
          </p:cNvSpPr>
          <p:nvPr>
            <p:ph type="sldNum" sz="quarter" idx="12"/>
          </p:nvPr>
        </p:nvSpPr>
        <p:spPr/>
        <p:txBody>
          <a:bodyPr/>
          <a:lstStyle/>
          <a:p>
            <a:fld id="{715B7D16-8FAD-4D2D-B977-107333E7495D}" type="slidenum">
              <a:rPr lang="en-ZA" smtClean="0"/>
              <a:pPr/>
              <a:t>52</a:t>
            </a:fld>
            <a:endParaRPr lang="en-ZA" dirty="0"/>
          </a:p>
        </p:txBody>
      </p:sp>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1"/>
          <p:cNvSpPr>
            <a:spLocks noGrp="1" noChangeArrowheads="1"/>
          </p:cNvSpPr>
          <p:nvPr>
            <p:ph type="title"/>
          </p:nvPr>
        </p:nvSpPr>
        <p:spPr/>
        <p:txBody>
          <a:bodyPr/>
          <a:lstStyle/>
          <a:p>
            <a:r>
              <a:rPr lang="en-ZA" dirty="0" smtClean="0"/>
              <a:t>TURN BACK</a:t>
            </a:r>
          </a:p>
        </p:txBody>
      </p:sp>
      <p:sp>
        <p:nvSpPr>
          <p:cNvPr id="121858" name="Rectangle 2"/>
          <p:cNvSpPr>
            <a:spLocks noGrp="1" noChangeArrowheads="1"/>
          </p:cNvSpPr>
          <p:nvPr>
            <p:ph type="body" idx="1"/>
          </p:nvPr>
        </p:nvSpPr>
        <p:spPr/>
        <p:txBody>
          <a:bodyPr>
            <a:normAutofit/>
          </a:bodyPr>
          <a:lstStyle/>
          <a:p>
            <a:pPr algn="ctr"/>
            <a:r>
              <a:rPr lang="en-ZA" i="1" dirty="0" smtClean="0">
                <a:solidFill>
                  <a:srgbClr val="004821"/>
                </a:solidFill>
              </a:rPr>
              <a:t>and having fitted your feet with the preparation of the Good News of peace; </a:t>
            </a:r>
            <a:r>
              <a:rPr lang="en-ZA" b="1" i="1" dirty="0" smtClean="0">
                <a:solidFill>
                  <a:srgbClr val="004821"/>
                </a:solidFill>
              </a:rPr>
              <a:t>(Ephesians 6:15)</a:t>
            </a:r>
          </a:p>
          <a:p>
            <a:pPr algn="just">
              <a:lnSpc>
                <a:spcPts val="2400"/>
              </a:lnSpc>
            </a:pPr>
            <a:r>
              <a:rPr lang="en-ZA" dirty="0" smtClean="0">
                <a:solidFill>
                  <a:srgbClr val="C00000"/>
                </a:solidFill>
              </a:rPr>
              <a:t>When we are fitted to go fort and proclaim the gospel we have a walk of judgement , but it is a anointed walk. (We will always be judged according to what we say and do). </a:t>
            </a:r>
          </a:p>
          <a:p>
            <a:pPr algn="just">
              <a:lnSpc>
                <a:spcPts val="2400"/>
              </a:lnSpc>
            </a:pPr>
            <a:r>
              <a:rPr lang="en-ZA" b="1" dirty="0" smtClean="0"/>
              <a:t>But first we have to turn back</a:t>
            </a:r>
          </a:p>
          <a:p>
            <a:pPr algn="ctr"/>
            <a:r>
              <a:rPr lang="en-ZA" i="1" dirty="0" smtClean="0">
                <a:solidFill>
                  <a:srgbClr val="004821"/>
                </a:solidFill>
              </a:rPr>
              <a:t>From that time </a:t>
            </a:r>
            <a:r>
              <a:rPr lang="he-IL" i="1" dirty="0" smtClean="0">
                <a:solidFill>
                  <a:srgbClr val="004821"/>
                </a:solidFill>
              </a:rPr>
              <a:t>יהושע</a:t>
            </a:r>
            <a:r>
              <a:rPr lang="en-ZA" i="1" dirty="0" smtClean="0">
                <a:solidFill>
                  <a:srgbClr val="004821"/>
                </a:solidFill>
              </a:rPr>
              <a:t> began to proclaim and to say, “Repent, for the reign of the heavens has drawn near.” </a:t>
            </a:r>
            <a:r>
              <a:rPr lang="en-US" b="1" i="1" dirty="0" smtClean="0">
                <a:solidFill>
                  <a:srgbClr val="004821"/>
                </a:solidFill>
              </a:rPr>
              <a:t>(Matthew 4:17)</a:t>
            </a:r>
          </a:p>
          <a:p>
            <a:pPr algn="just">
              <a:lnSpc>
                <a:spcPts val="2400"/>
              </a:lnSpc>
            </a:pPr>
            <a:r>
              <a:rPr lang="en-ZA" dirty="0" smtClean="0"/>
              <a:t>A primitive root of “</a:t>
            </a:r>
            <a:r>
              <a:rPr lang="en-ZA" i="1" dirty="0" err="1" smtClean="0"/>
              <a:t>Shuva</a:t>
            </a:r>
            <a:r>
              <a:rPr lang="en-ZA" dirty="0" smtClean="0"/>
              <a:t>” to turn back, to repent from old ways “</a:t>
            </a:r>
            <a:r>
              <a:rPr lang="en-ZA" i="1" dirty="0" err="1" smtClean="0"/>
              <a:t>Teshuvah</a:t>
            </a:r>
            <a:r>
              <a:rPr lang="en-ZA" dirty="0" smtClean="0"/>
              <a:t>” repentance. I am sorry is not true repentance but rather to turn away from old ways. </a:t>
            </a:r>
          </a:p>
          <a:p>
            <a:pPr algn="ctr"/>
            <a:r>
              <a:rPr lang="en-ZA" i="1" dirty="0" smtClean="0">
                <a:solidFill>
                  <a:srgbClr val="004821"/>
                </a:solidFill>
              </a:rPr>
              <a:t>But those who turn aside to their crooked ways, </a:t>
            </a:r>
            <a:r>
              <a:rPr lang="he-IL" i="1" dirty="0" smtClean="0">
                <a:solidFill>
                  <a:srgbClr val="004821"/>
                </a:solidFill>
              </a:rPr>
              <a:t>יהוה</a:t>
            </a:r>
            <a:r>
              <a:rPr lang="en-ZA" i="1" dirty="0" smtClean="0">
                <a:solidFill>
                  <a:srgbClr val="004821"/>
                </a:solidFill>
              </a:rPr>
              <a:t> shall lead them away With the workers of wickedness. Peace be upon </a:t>
            </a:r>
            <a:r>
              <a:rPr lang="en-ZA" i="1" dirty="0" err="1" smtClean="0">
                <a:solidFill>
                  <a:srgbClr val="004821"/>
                </a:solidFill>
              </a:rPr>
              <a:t>Yisra’ĕl</a:t>
            </a:r>
            <a:r>
              <a:rPr lang="en-ZA" i="1" dirty="0" smtClean="0">
                <a:solidFill>
                  <a:srgbClr val="004821"/>
                </a:solidFill>
              </a:rPr>
              <a:t>! </a:t>
            </a:r>
            <a:r>
              <a:rPr lang="en-US" b="1" i="1" dirty="0" smtClean="0">
                <a:solidFill>
                  <a:srgbClr val="004821"/>
                </a:solidFill>
              </a:rPr>
              <a:t>(Psalms 125:5)</a:t>
            </a:r>
          </a:p>
          <a:p>
            <a:endParaRPr lang="en-US" dirty="0" smtClean="0"/>
          </a:p>
          <a:p>
            <a:pPr algn="ctr"/>
            <a:endParaRPr lang="en-ZA" dirty="0" smtClean="0">
              <a:solidFill>
                <a:srgbClr val="004821"/>
              </a:solidFill>
            </a:endParaRPr>
          </a:p>
          <a:p>
            <a:pPr algn="just"/>
            <a:endParaRPr lang="en-ZA" dirty="0" smtClean="0"/>
          </a:p>
          <a:p>
            <a:pPr algn="just"/>
            <a:endParaRPr lang="en-ZA" dirty="0" smtClean="0"/>
          </a:p>
          <a:p>
            <a:endParaRPr lang="en-ZA" dirty="0" smtClean="0"/>
          </a:p>
          <a:p>
            <a:pPr algn="just"/>
            <a:endParaRPr lang="en-ZA" b="1" dirty="0" smtClean="0">
              <a:solidFill>
                <a:schemeClr val="tx1"/>
              </a:solidFill>
            </a:endParaRPr>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53</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1"/>
          <p:cNvSpPr>
            <a:spLocks noGrp="1" noChangeArrowheads="1"/>
          </p:cNvSpPr>
          <p:nvPr>
            <p:ph type="title"/>
          </p:nvPr>
        </p:nvSpPr>
        <p:spPr/>
        <p:txBody>
          <a:bodyPr/>
          <a:lstStyle/>
          <a:p>
            <a:r>
              <a:rPr lang="en-ZA" dirty="0" smtClean="0"/>
              <a:t>WARFARE</a:t>
            </a:r>
          </a:p>
        </p:txBody>
      </p:sp>
      <p:sp>
        <p:nvSpPr>
          <p:cNvPr id="122882" name="Rectangle 2"/>
          <p:cNvSpPr>
            <a:spLocks noGrp="1" noChangeArrowheads="1"/>
          </p:cNvSpPr>
          <p:nvPr>
            <p:ph type="body" idx="1"/>
          </p:nvPr>
        </p:nvSpPr>
        <p:spPr/>
        <p:txBody>
          <a:bodyPr>
            <a:normAutofit/>
          </a:bodyPr>
          <a:lstStyle/>
          <a:p>
            <a:pPr algn="ctr"/>
            <a:r>
              <a:rPr lang="en-ZA" i="1" dirty="0" smtClean="0">
                <a:solidFill>
                  <a:srgbClr val="004821"/>
                </a:solidFill>
              </a:rPr>
              <a:t>Neither did </a:t>
            </a:r>
            <a:r>
              <a:rPr lang="en-ZA" i="1" dirty="0" err="1" smtClean="0">
                <a:solidFill>
                  <a:srgbClr val="004821"/>
                </a:solidFill>
              </a:rPr>
              <a:t>Ashĕr</a:t>
            </a:r>
            <a:r>
              <a:rPr lang="en-ZA" i="1" dirty="0" smtClean="0">
                <a:solidFill>
                  <a:srgbClr val="004821"/>
                </a:solidFill>
              </a:rPr>
              <a:t> drive out the inhabitants of Akko nor the inhabitants of </a:t>
            </a:r>
            <a:r>
              <a:rPr lang="en-ZA" i="1" dirty="0" err="1" smtClean="0">
                <a:solidFill>
                  <a:srgbClr val="004821"/>
                </a:solidFill>
              </a:rPr>
              <a:t>Tsiḏon</a:t>
            </a:r>
            <a:r>
              <a:rPr lang="en-ZA" i="1" dirty="0" smtClean="0">
                <a:solidFill>
                  <a:srgbClr val="004821"/>
                </a:solidFill>
              </a:rPr>
              <a:t>, nor of </a:t>
            </a:r>
            <a:r>
              <a:rPr lang="en-ZA" i="1" dirty="0" err="1" smtClean="0">
                <a:solidFill>
                  <a:srgbClr val="004821"/>
                </a:solidFill>
              </a:rPr>
              <a:t>Aḥlab</a:t>
            </a:r>
            <a:r>
              <a:rPr lang="en-ZA" i="1" dirty="0" smtClean="0">
                <a:solidFill>
                  <a:srgbClr val="004821"/>
                </a:solidFill>
              </a:rPr>
              <a:t>̱, nor of </a:t>
            </a:r>
            <a:r>
              <a:rPr lang="en-ZA" i="1" dirty="0" err="1" smtClean="0">
                <a:solidFill>
                  <a:srgbClr val="004821"/>
                </a:solidFill>
              </a:rPr>
              <a:t>Aḵzib</a:t>
            </a:r>
            <a:r>
              <a:rPr lang="en-ZA" i="1" dirty="0" smtClean="0">
                <a:solidFill>
                  <a:srgbClr val="004821"/>
                </a:solidFill>
              </a:rPr>
              <a:t>̱, nor of </a:t>
            </a:r>
            <a:r>
              <a:rPr lang="en-ZA" i="1" dirty="0" err="1" smtClean="0">
                <a:solidFill>
                  <a:srgbClr val="004821"/>
                </a:solidFill>
              </a:rPr>
              <a:t>Ḥelbah</a:t>
            </a:r>
            <a:r>
              <a:rPr lang="en-ZA" i="1" dirty="0" smtClean="0">
                <a:solidFill>
                  <a:srgbClr val="004821"/>
                </a:solidFill>
              </a:rPr>
              <a:t>, nor of </a:t>
            </a:r>
            <a:r>
              <a:rPr lang="en-ZA" i="1" dirty="0" err="1" smtClean="0">
                <a:solidFill>
                  <a:srgbClr val="004821"/>
                </a:solidFill>
              </a:rPr>
              <a:t>Aphiq</a:t>
            </a:r>
            <a:r>
              <a:rPr lang="en-ZA" i="1" dirty="0" smtClean="0">
                <a:solidFill>
                  <a:srgbClr val="004821"/>
                </a:solidFill>
              </a:rPr>
              <a:t>, nor of </a:t>
            </a:r>
            <a:r>
              <a:rPr lang="en-ZA" i="1" dirty="0" err="1" smtClean="0">
                <a:solidFill>
                  <a:srgbClr val="004821"/>
                </a:solidFill>
              </a:rPr>
              <a:t>Reḥob</a:t>
            </a:r>
            <a:r>
              <a:rPr lang="en-ZA" i="1" dirty="0" smtClean="0">
                <a:solidFill>
                  <a:srgbClr val="004821"/>
                </a:solidFill>
              </a:rPr>
              <a:t>̱. </a:t>
            </a:r>
            <a:r>
              <a:rPr lang="en-ZA" b="1" i="1" dirty="0" smtClean="0">
                <a:solidFill>
                  <a:srgbClr val="004821"/>
                </a:solidFill>
              </a:rPr>
              <a:t>(Judges 1:31) Judges 5:17-18</a:t>
            </a:r>
          </a:p>
          <a:p>
            <a:pPr algn="just"/>
            <a:endParaRPr lang="en-ZA" dirty="0" smtClean="0"/>
          </a:p>
          <a:p>
            <a:pPr algn="just"/>
            <a:r>
              <a:rPr lang="en-ZA" dirty="0" smtClean="0"/>
              <a:t>They don’t like conflict and would rather stay in a safe haven. They would rather take on the ways of the others and their God’s before they enter into conflict for the will of God. </a:t>
            </a:r>
          </a:p>
          <a:p>
            <a:pPr algn="just"/>
            <a:endParaRPr lang="en-ZA" b="1" dirty="0" smtClean="0"/>
          </a:p>
          <a:p>
            <a:pPr algn="just"/>
            <a:r>
              <a:rPr lang="en-ZA" dirty="0" smtClean="0"/>
              <a:t>Where it was their weakness it also became their strength.</a:t>
            </a:r>
          </a:p>
          <a:p>
            <a:pPr algn="ctr"/>
            <a:r>
              <a:rPr lang="en-ZA" i="1" dirty="0" smtClean="0">
                <a:solidFill>
                  <a:srgbClr val="004821"/>
                </a:solidFill>
              </a:rPr>
              <a:t>All these were the children of </a:t>
            </a:r>
            <a:r>
              <a:rPr lang="en-ZA" i="1" dirty="0" err="1" smtClean="0">
                <a:solidFill>
                  <a:srgbClr val="004821"/>
                </a:solidFill>
              </a:rPr>
              <a:t>Ashĕr</a:t>
            </a:r>
            <a:r>
              <a:rPr lang="en-ZA" i="1" dirty="0" smtClean="0">
                <a:solidFill>
                  <a:srgbClr val="004821"/>
                </a:solidFill>
              </a:rPr>
              <a:t>, heads of their fathers’ houses, chosen ones, mighty brave men, chief leaders. And when they registered by genealogy for the army, for battle, their number was twenty-six thousand. </a:t>
            </a:r>
            <a:r>
              <a:rPr lang="en-ZA" b="1" i="1" dirty="0" smtClean="0">
                <a:solidFill>
                  <a:srgbClr val="004821"/>
                </a:solidFill>
              </a:rPr>
              <a:t>(1 Chronicles 7:40)</a:t>
            </a:r>
          </a:p>
          <a:p>
            <a:endParaRPr lang="en-ZA" dirty="0" smtClean="0"/>
          </a:p>
          <a:p>
            <a:endParaRPr lang="en-ZA" dirty="0" smtClean="0"/>
          </a:p>
          <a:p>
            <a:pPr algn="just"/>
            <a:endParaRPr lang="en-ZA" b="1"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54</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1"/>
          <p:cNvSpPr>
            <a:spLocks noGrp="1" noChangeArrowheads="1"/>
          </p:cNvSpPr>
          <p:nvPr>
            <p:ph type="title"/>
          </p:nvPr>
        </p:nvSpPr>
        <p:spPr/>
        <p:txBody>
          <a:bodyPr/>
          <a:lstStyle/>
          <a:p>
            <a:r>
              <a:rPr lang="en-ZA" smtClean="0"/>
              <a:t>THE FATHER RUNS</a:t>
            </a:r>
            <a:endParaRPr lang="en-ZA" dirty="0" smtClean="0"/>
          </a:p>
        </p:txBody>
      </p:sp>
      <p:sp>
        <p:nvSpPr>
          <p:cNvPr id="125954"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“And do not be like your fathers and like your brothers, who trespassed against </a:t>
            </a:r>
            <a:r>
              <a:rPr lang="he-IL" i="1" dirty="0" smtClean="0">
                <a:solidFill>
                  <a:srgbClr val="004821"/>
                </a:solidFill>
              </a:rPr>
              <a:t>יהוה</a:t>
            </a:r>
            <a:r>
              <a:rPr lang="en-ZA" i="1" dirty="0" smtClean="0">
                <a:solidFill>
                  <a:srgbClr val="004821"/>
                </a:solidFill>
              </a:rPr>
              <a:t> Elohim of their fathers, so that He gave them up to ruin, as you see. “Now do not stiffen your neck, like your fathers, stretch forth the hand to </a:t>
            </a:r>
            <a:r>
              <a:rPr lang="he-IL" i="1" dirty="0" smtClean="0">
                <a:solidFill>
                  <a:srgbClr val="004821"/>
                </a:solidFill>
              </a:rPr>
              <a:t>יהוה</a:t>
            </a:r>
            <a:r>
              <a:rPr lang="en-ZA" i="1" dirty="0" smtClean="0">
                <a:solidFill>
                  <a:srgbClr val="004821"/>
                </a:solidFill>
              </a:rPr>
              <a:t>, and come to His set-apart place, which He has set apart forever, and serve </a:t>
            </a:r>
            <a:r>
              <a:rPr lang="he-IL" i="1" dirty="0" smtClean="0">
                <a:solidFill>
                  <a:srgbClr val="004821"/>
                </a:solidFill>
              </a:rPr>
              <a:t>יהוה</a:t>
            </a:r>
            <a:r>
              <a:rPr lang="en-ZA" i="1" dirty="0" smtClean="0">
                <a:solidFill>
                  <a:srgbClr val="004821"/>
                </a:solidFill>
              </a:rPr>
              <a:t> your Elohim, so that His burning wrath turns away from you</a:t>
            </a:r>
            <a:r>
              <a:rPr lang="en-ZA" b="1" i="1" dirty="0" smtClean="0">
                <a:solidFill>
                  <a:srgbClr val="004821"/>
                </a:solidFill>
              </a:rPr>
              <a:t>. </a:t>
            </a:r>
            <a:r>
              <a:rPr lang="en-US" b="1" i="1" dirty="0" smtClean="0">
                <a:solidFill>
                  <a:srgbClr val="004821"/>
                </a:solidFill>
              </a:rPr>
              <a:t>(2 Chronicles 30:7-8)</a:t>
            </a:r>
          </a:p>
          <a:p>
            <a:pPr algn="ctr"/>
            <a:r>
              <a:rPr lang="en-ZA" i="1" dirty="0" smtClean="0">
                <a:solidFill>
                  <a:srgbClr val="004821"/>
                </a:solidFill>
              </a:rPr>
              <a:t>‘Come, and let us turn back to </a:t>
            </a:r>
            <a:r>
              <a:rPr lang="he-IL" i="1" dirty="0" smtClean="0">
                <a:solidFill>
                  <a:srgbClr val="004821"/>
                </a:solidFill>
              </a:rPr>
              <a:t>יהוה</a:t>
            </a:r>
            <a:r>
              <a:rPr lang="en-ZA" i="1" dirty="0" smtClean="0">
                <a:solidFill>
                  <a:srgbClr val="004821"/>
                </a:solidFill>
              </a:rPr>
              <a:t>. For He has torn but He does heal us, He has stricken but He binds us up. </a:t>
            </a:r>
            <a:r>
              <a:rPr lang="en-US" b="1" i="1" dirty="0" smtClean="0">
                <a:solidFill>
                  <a:srgbClr val="004821"/>
                </a:solidFill>
              </a:rPr>
              <a:t>(Hosea 6:1)</a:t>
            </a:r>
          </a:p>
          <a:p>
            <a:r>
              <a:rPr lang="en-ZA" dirty="0" smtClean="0"/>
              <a:t>The father will meet you: </a:t>
            </a:r>
          </a:p>
          <a:p>
            <a:pPr algn="ctr"/>
            <a:r>
              <a:rPr lang="en-ZA" i="1" dirty="0" smtClean="0">
                <a:solidFill>
                  <a:srgbClr val="004821"/>
                </a:solidFill>
              </a:rPr>
              <a:t>“And having risen, he went to his father. And while he was still a long way off, his father saw him and was moved with compassion, and ran and fell on his neck and kissed him</a:t>
            </a:r>
            <a:r>
              <a:rPr lang="en-ZA" b="1" i="1" dirty="0" smtClean="0">
                <a:solidFill>
                  <a:srgbClr val="004821"/>
                </a:solidFill>
              </a:rPr>
              <a:t>. (Luke 15:20)</a:t>
            </a:r>
          </a:p>
          <a:p>
            <a:r>
              <a:rPr lang="en-ZA" dirty="0" smtClean="0"/>
              <a:t>When we turn to the Father, He does not meet us halfway He does most of the work, He runs towards you because you have accepted the way He has made for you.  </a:t>
            </a:r>
          </a:p>
          <a:p>
            <a:endParaRPr lang="en-ZA" dirty="0" smtClean="0"/>
          </a:p>
          <a:p>
            <a:endParaRPr lang="en-ZA" dirty="0" smtClean="0"/>
          </a:p>
          <a:p>
            <a:endParaRPr lang="en-ZA" dirty="0" smtClean="0"/>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55</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Grp="1" noChangeArrowheads="1"/>
          </p:cNvSpPr>
          <p:nvPr>
            <p:ph type="title"/>
          </p:nvPr>
        </p:nvSpPr>
        <p:spPr/>
        <p:txBody>
          <a:bodyPr/>
          <a:lstStyle/>
          <a:p>
            <a:r>
              <a:rPr lang="en-ZA" dirty="0" smtClean="0"/>
              <a:t>SIMEON (Topaz) </a:t>
            </a:r>
          </a:p>
        </p:txBody>
      </p:sp>
      <p:sp>
        <p:nvSpPr>
          <p:cNvPr id="52226" name="Rectangle 2"/>
          <p:cNvSpPr>
            <a:spLocks noGrp="1" noChangeArrowheads="1"/>
          </p:cNvSpPr>
          <p:nvPr>
            <p:ph type="body" idx="1"/>
          </p:nvPr>
        </p:nvSpPr>
        <p:spPr/>
        <p:txBody>
          <a:bodyPr>
            <a:normAutofit lnSpcReduction="10000"/>
          </a:bodyPr>
          <a:lstStyle/>
          <a:p>
            <a:r>
              <a:rPr lang="en-ZA" dirty="0" smtClean="0"/>
              <a:t>We note one tribe is absent from Moses' blessings namely Simeon. For this we need to take a look at Jacob’s negative deathbed blessing over his sons Simeon and Levi to define why. </a:t>
            </a:r>
          </a:p>
          <a:p>
            <a:r>
              <a:rPr lang="en-ZA" b="1" dirty="0" smtClean="0"/>
              <a:t>Jacobs prophecy: </a:t>
            </a:r>
            <a:r>
              <a:rPr lang="en-ZA" i="1" dirty="0" smtClean="0">
                <a:solidFill>
                  <a:srgbClr val="004821"/>
                </a:solidFill>
              </a:rPr>
              <a:t>“</a:t>
            </a:r>
            <a:r>
              <a:rPr lang="en-ZA" i="1" dirty="0" err="1" smtClean="0">
                <a:solidFill>
                  <a:srgbClr val="004821"/>
                </a:solidFill>
              </a:rPr>
              <a:t>Shimʽon</a:t>
            </a:r>
            <a:r>
              <a:rPr lang="en-ZA" i="1" dirty="0" smtClean="0">
                <a:solidFill>
                  <a:srgbClr val="004821"/>
                </a:solidFill>
              </a:rPr>
              <a:t> and </a:t>
            </a:r>
            <a:r>
              <a:rPr lang="en-ZA" i="1" dirty="0" err="1" smtClean="0">
                <a:solidFill>
                  <a:srgbClr val="004821"/>
                </a:solidFill>
              </a:rPr>
              <a:t>Lĕwi</a:t>
            </a:r>
            <a:r>
              <a:rPr lang="en-ZA" i="1" dirty="0" smtClean="0">
                <a:solidFill>
                  <a:srgbClr val="004821"/>
                </a:solidFill>
              </a:rPr>
              <a:t> are brothers, their weapons are implements of violence. “Let my being not enter their council, let my esteem not be united to their assembly; because they slew a man in their displeasure, and they lamed an ox in pleasure. “Cursed be their displeasure for it is fierce, and their wrath for it is cruel! I divide them in </a:t>
            </a:r>
            <a:r>
              <a:rPr lang="en-ZA" i="1" dirty="0" err="1" smtClean="0">
                <a:solidFill>
                  <a:srgbClr val="004821"/>
                </a:solidFill>
              </a:rPr>
              <a:t>Yaʽaqob</a:t>
            </a:r>
            <a:r>
              <a:rPr lang="en-ZA" i="1" dirty="0" smtClean="0">
                <a:solidFill>
                  <a:srgbClr val="004821"/>
                </a:solidFill>
              </a:rPr>
              <a:t>̱ and scatter them in </a:t>
            </a:r>
            <a:r>
              <a:rPr lang="en-ZA" i="1" dirty="0" err="1" smtClean="0">
                <a:solidFill>
                  <a:srgbClr val="004821"/>
                </a:solidFill>
              </a:rPr>
              <a:t>Yisra’ĕl</a:t>
            </a:r>
            <a:r>
              <a:rPr lang="en-ZA" i="1" dirty="0" smtClean="0">
                <a:solidFill>
                  <a:srgbClr val="004821"/>
                </a:solidFill>
              </a:rPr>
              <a:t>. </a:t>
            </a:r>
            <a:r>
              <a:rPr lang="en-ZA" b="1" i="1" dirty="0" smtClean="0">
                <a:solidFill>
                  <a:srgbClr val="004821"/>
                </a:solidFill>
              </a:rPr>
              <a:t>(Genesis 49:5-7)</a:t>
            </a:r>
          </a:p>
          <a:p>
            <a:pPr algn="just"/>
            <a:r>
              <a:rPr lang="en-ZA" b="1" dirty="0" smtClean="0"/>
              <a:t>Name meaning: </a:t>
            </a:r>
            <a:r>
              <a:rPr lang="en-ZA" i="1" dirty="0" smtClean="0">
                <a:solidFill>
                  <a:srgbClr val="004821"/>
                </a:solidFill>
              </a:rPr>
              <a:t>“hears and obey” </a:t>
            </a:r>
            <a:r>
              <a:rPr lang="en-ZA" b="1" i="1" dirty="0" smtClean="0">
                <a:solidFill>
                  <a:srgbClr val="004821"/>
                </a:solidFill>
              </a:rPr>
              <a:t>Genesis 29:33</a:t>
            </a:r>
          </a:p>
          <a:p>
            <a:pPr algn="just"/>
            <a:r>
              <a:rPr lang="en-ZA" b="1" dirty="0" smtClean="0"/>
              <a:t>Stone meaning: </a:t>
            </a:r>
            <a:r>
              <a:rPr lang="en-ZA" dirty="0" err="1" smtClean="0"/>
              <a:t>Pitdah</a:t>
            </a:r>
            <a:r>
              <a:rPr lang="en-ZA" dirty="0" smtClean="0"/>
              <a:t>, root is </a:t>
            </a:r>
            <a:r>
              <a:rPr lang="en-ZA" i="1" dirty="0" smtClean="0"/>
              <a:t>“</a:t>
            </a:r>
            <a:r>
              <a:rPr lang="en-ZA" i="1" dirty="0" err="1" smtClean="0"/>
              <a:t>phatad</a:t>
            </a:r>
            <a:r>
              <a:rPr lang="en-ZA" i="1" dirty="0" smtClean="0"/>
              <a:t>”</a:t>
            </a:r>
            <a:r>
              <a:rPr lang="en-ZA" dirty="0" smtClean="0"/>
              <a:t>  to be pure</a:t>
            </a:r>
          </a:p>
          <a:p>
            <a:r>
              <a:rPr lang="en-ZA" dirty="0" smtClean="0"/>
              <a:t>One of the problems of the Old Covenant as that it was impossible for anybody to live pure. In Genesis 34 Simeon and Levi killed the person who raped Dinah their sister including their entire family after Abraham had already made arrangements for restitution. Un-forgiveness and hard heart the opposite of purity.    </a:t>
            </a:r>
          </a:p>
          <a:p>
            <a:pPr algn="just"/>
            <a:endParaRPr lang="en-ZA" b="1" i="1" dirty="0" smtClean="0"/>
          </a:p>
          <a:p>
            <a:endParaRPr lang="en-ZA" dirty="0" smtClean="0"/>
          </a:p>
          <a:p>
            <a:pPr algn="just"/>
            <a:endParaRPr lang="en-ZA" dirty="0" smtClean="0"/>
          </a:p>
          <a:p>
            <a:endParaRPr lang="en-ZA" dirty="0" smtClean="0"/>
          </a:p>
          <a:p>
            <a:pPr algn="just"/>
            <a:endParaRPr lang="en-ZA" dirty="0" smtClean="0"/>
          </a:p>
        </p:txBody>
      </p:sp>
      <p:pic>
        <p:nvPicPr>
          <p:cNvPr id="51204" name="Picture 3"/>
          <p:cNvPicPr>
            <a:picLocks noChangeAspect="1" noChangeArrowheads="1"/>
          </p:cNvPicPr>
          <p:nvPr/>
        </p:nvPicPr>
        <p:blipFill>
          <a:blip r:embed="rId3" cstate="print"/>
          <a:srcRect l="10016" t="15712" r="10016" b="15712"/>
          <a:stretch>
            <a:fillRect/>
          </a:stretch>
        </p:blipFill>
        <p:spPr bwMode="auto">
          <a:xfrm>
            <a:off x="7308304" y="1"/>
            <a:ext cx="1835696" cy="1573785"/>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56</a:t>
            </a:fld>
            <a:endParaRPr lang="en-ZA" dirty="0"/>
          </a:p>
        </p:txBody>
      </p:sp>
    </p:spTree>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HISTORY OF SIMEON</a:t>
            </a:r>
            <a:endParaRPr lang="en-ZA" dirty="0"/>
          </a:p>
        </p:txBody>
      </p:sp>
      <p:sp>
        <p:nvSpPr>
          <p:cNvPr id="3" name="Content Placeholder 2"/>
          <p:cNvSpPr>
            <a:spLocks noGrp="1"/>
          </p:cNvSpPr>
          <p:nvPr>
            <p:ph idx="1"/>
          </p:nvPr>
        </p:nvSpPr>
        <p:spPr/>
        <p:txBody>
          <a:bodyPr>
            <a:normAutofit/>
          </a:bodyPr>
          <a:lstStyle/>
          <a:p>
            <a:r>
              <a:rPr lang="en-ZA" dirty="0" smtClean="0"/>
              <a:t>Simeon and Levi are both the recipients of what reads as more of a curse than a blessing, but Levi, redeemed himself after the golden calf incident. Both tribes were </a:t>
            </a:r>
            <a:r>
              <a:rPr lang="en-ZA" i="1" dirty="0" smtClean="0"/>
              <a:t>“scattered” </a:t>
            </a:r>
            <a:r>
              <a:rPr lang="en-ZA" dirty="0" smtClean="0"/>
              <a:t>in Israel as verse 6 indicates. </a:t>
            </a:r>
          </a:p>
          <a:p>
            <a:r>
              <a:rPr lang="en-ZA" dirty="0" smtClean="0"/>
              <a:t>But the tribe of Simeon, however, continued to make mistakes. They suffered as a result of one of their leaders who took a </a:t>
            </a:r>
            <a:r>
              <a:rPr lang="en-ZA" dirty="0" err="1" smtClean="0"/>
              <a:t>Midianite</a:t>
            </a:r>
            <a:r>
              <a:rPr lang="en-ZA" dirty="0" smtClean="0"/>
              <a:t> woman into the tabernacle to have sex with her (Numbers 25:6-14). A resultant plague killed many from their tribe as indicated by a census in Numbers 26. As we follow Simeon through the Scriptures, they will end up with a circle of territory completely surrounded by Judah. Eventually they were absorbed by Judah and pretty much vanished as an identifiable tribe.</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57</a:t>
            </a:fld>
            <a:endParaRPr lang="en-ZA"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THOMAS BRADFORD part 1</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solidFill>
                  <a:srgbClr val="002060"/>
                </a:solidFill>
              </a:rPr>
              <a:t>Here is what I find interesting: we have Moses last words in Deuteronomy 33 as spoken to the 12 tribes, but one of the tribes (Simeon) had been cursed and so is left out, leaving 11 tribes. It has always been noticed that just as there were 12 original tribes of Israel, there were the 12 original disciples of </a:t>
            </a:r>
            <a:r>
              <a:rPr lang="en-ZA" dirty="0" err="1" smtClean="0">
                <a:solidFill>
                  <a:srgbClr val="002060"/>
                </a:solidFill>
              </a:rPr>
              <a:t>Yeshua</a:t>
            </a:r>
            <a:r>
              <a:rPr lang="en-ZA" dirty="0" smtClean="0">
                <a:solidFill>
                  <a:srgbClr val="002060"/>
                </a:solidFill>
              </a:rPr>
              <a:t>. One of these disciples was an infamous man named Judas Iscariot. There is some argument over what “</a:t>
            </a:r>
            <a:r>
              <a:rPr lang="en-ZA" i="1" dirty="0" smtClean="0">
                <a:solidFill>
                  <a:srgbClr val="002060"/>
                </a:solidFill>
              </a:rPr>
              <a:t>Iscariot” </a:t>
            </a:r>
            <a:r>
              <a:rPr lang="en-ZA" dirty="0" smtClean="0">
                <a:solidFill>
                  <a:srgbClr val="002060"/>
                </a:solidFill>
              </a:rPr>
              <a:t>means; some say it is referring to a geographical region called </a:t>
            </a:r>
            <a:r>
              <a:rPr lang="en-ZA" dirty="0" err="1" smtClean="0">
                <a:solidFill>
                  <a:srgbClr val="002060"/>
                </a:solidFill>
              </a:rPr>
              <a:t>K’riot</a:t>
            </a:r>
            <a:r>
              <a:rPr lang="en-ZA" dirty="0" smtClean="0">
                <a:solidFill>
                  <a:srgbClr val="002060"/>
                </a:solidFill>
              </a:rPr>
              <a:t>. Others say it is a play on the word “</a:t>
            </a:r>
            <a:r>
              <a:rPr lang="en-ZA" i="1" dirty="0" err="1" smtClean="0">
                <a:solidFill>
                  <a:srgbClr val="002060"/>
                </a:solidFill>
              </a:rPr>
              <a:t>Sicarri</a:t>
            </a:r>
            <a:r>
              <a:rPr lang="en-ZA" i="1" dirty="0" smtClean="0">
                <a:solidFill>
                  <a:srgbClr val="002060"/>
                </a:solidFill>
              </a:rPr>
              <a:t>”. </a:t>
            </a:r>
            <a:r>
              <a:rPr lang="en-ZA" dirty="0" smtClean="0">
                <a:solidFill>
                  <a:srgbClr val="002060"/>
                </a:solidFill>
              </a:rPr>
              <a:t>Recall that Judas was a fundamentalist militant who was trying to foment another Jewish rebellion against its oppressor, Rome. Judas’ actions show just how radical he was in turning in Yeshua when he decided that Yeshua was not going to be the Saviour of Israel Judas had hoped for, because Jesus simply was not a military leader with insurrection on His mind. Judas was a Zealot; Zealot was the name of a Jewish political party. They might be compared with Zionists today; people who feel that only Jews should occupy and/or govern the Holy Lands. One faction of the Zealot party was called the </a:t>
            </a:r>
            <a:r>
              <a:rPr lang="en-ZA" dirty="0" err="1" smtClean="0">
                <a:solidFill>
                  <a:srgbClr val="002060"/>
                </a:solidFill>
              </a:rPr>
              <a:t>Sicarri</a:t>
            </a:r>
            <a:r>
              <a:rPr lang="en-ZA" dirty="0" smtClean="0">
                <a:solidFill>
                  <a:srgbClr val="002060"/>
                </a:solidFill>
              </a:rPr>
              <a:t>; these men were out and out assassins who tried to enforce their brand of Judaism and patriotism on everyone else by intimidation….</a:t>
            </a:r>
            <a:endParaRPr lang="en-ZA" dirty="0">
              <a:solidFill>
                <a:srgbClr val="00206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58</a:t>
            </a:fld>
            <a:endParaRPr lang="en-ZA"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ZA" dirty="0" smtClean="0"/>
              <a:t>THOMAS BRADFORD part 2</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solidFill>
                  <a:srgbClr val="002060"/>
                </a:solidFill>
              </a:rPr>
              <a:t>Where did Judas come from, and who was his family? Most of the other disciples were Galileans, but not much is known about Judas; yet we do find a very tantalizing piece of information in John 13:26. Yeshua answered, “It’s the one to whom I give this piece of </a:t>
            </a:r>
            <a:r>
              <a:rPr lang="en-ZA" dirty="0" err="1" smtClean="0">
                <a:solidFill>
                  <a:srgbClr val="002060"/>
                </a:solidFill>
              </a:rPr>
              <a:t>matzah</a:t>
            </a:r>
            <a:r>
              <a:rPr lang="en-ZA" dirty="0" smtClean="0">
                <a:solidFill>
                  <a:srgbClr val="002060"/>
                </a:solidFill>
              </a:rPr>
              <a:t> after I dip it in the dish.” So he dipped the piece of </a:t>
            </a:r>
            <a:r>
              <a:rPr lang="en-ZA" dirty="0" err="1" smtClean="0">
                <a:solidFill>
                  <a:srgbClr val="002060"/>
                </a:solidFill>
              </a:rPr>
              <a:t>matzah</a:t>
            </a:r>
            <a:r>
              <a:rPr lang="en-ZA" dirty="0" smtClean="0">
                <a:solidFill>
                  <a:srgbClr val="002060"/>
                </a:solidFill>
              </a:rPr>
              <a:t> and gave it to </a:t>
            </a:r>
            <a:r>
              <a:rPr lang="en-ZA" dirty="0" err="1" smtClean="0">
                <a:solidFill>
                  <a:srgbClr val="002060"/>
                </a:solidFill>
              </a:rPr>
              <a:t>Y’hudah</a:t>
            </a:r>
            <a:r>
              <a:rPr lang="en-ZA" dirty="0" smtClean="0">
                <a:solidFill>
                  <a:srgbClr val="002060"/>
                </a:solidFill>
              </a:rPr>
              <a:t> Ben-</a:t>
            </a:r>
            <a:r>
              <a:rPr lang="en-ZA" dirty="0" err="1" smtClean="0">
                <a:solidFill>
                  <a:srgbClr val="002060"/>
                </a:solidFill>
              </a:rPr>
              <a:t>Shim’on</a:t>
            </a:r>
            <a:r>
              <a:rPr lang="en-ZA" dirty="0" smtClean="0">
                <a:solidFill>
                  <a:srgbClr val="002060"/>
                </a:solidFill>
              </a:rPr>
              <a:t> (Judas son of Simeon) from </a:t>
            </a:r>
            <a:r>
              <a:rPr lang="en-ZA" dirty="0" err="1" smtClean="0">
                <a:solidFill>
                  <a:srgbClr val="002060"/>
                </a:solidFill>
              </a:rPr>
              <a:t>K’riot</a:t>
            </a:r>
            <a:r>
              <a:rPr lang="en-ZA" dirty="0" smtClean="0">
                <a:solidFill>
                  <a:srgbClr val="002060"/>
                </a:solidFill>
              </a:rPr>
              <a:t>.</a:t>
            </a:r>
          </a:p>
          <a:p>
            <a:pPr>
              <a:lnSpc>
                <a:spcPts val="2100"/>
              </a:lnSpc>
            </a:pPr>
            <a:r>
              <a:rPr lang="en-ZA" dirty="0" smtClean="0">
                <a:solidFill>
                  <a:srgbClr val="002060"/>
                </a:solidFill>
              </a:rPr>
              <a:t>What makes this tantalizing is that we find that Judas is the son of Simon, or as here in the CJB, </a:t>
            </a:r>
            <a:r>
              <a:rPr lang="en-ZA" dirty="0" err="1" smtClean="0">
                <a:solidFill>
                  <a:srgbClr val="002060"/>
                </a:solidFill>
              </a:rPr>
              <a:t>Shim’on</a:t>
            </a:r>
            <a:r>
              <a:rPr lang="en-ZA" dirty="0" smtClean="0">
                <a:solidFill>
                  <a:srgbClr val="002060"/>
                </a:solidFill>
              </a:rPr>
              <a:t>. Here’s the thing: Simon, </a:t>
            </a:r>
            <a:r>
              <a:rPr lang="en-ZA" dirty="0" err="1" smtClean="0">
                <a:solidFill>
                  <a:srgbClr val="002060"/>
                </a:solidFill>
              </a:rPr>
              <a:t>Shim’on</a:t>
            </a:r>
            <a:r>
              <a:rPr lang="en-ZA" dirty="0" smtClean="0">
                <a:solidFill>
                  <a:srgbClr val="002060"/>
                </a:solidFill>
              </a:rPr>
              <a:t>, and Simeon (as in the tribe of Simeon) are all the same Hebrew name, just transliterated into variant English spellings. It was the norm in the Bible era to identify a person by his tribe, so a Hebrew with the family name of </a:t>
            </a:r>
            <a:r>
              <a:rPr lang="en-ZA" dirty="0" err="1" smtClean="0">
                <a:solidFill>
                  <a:srgbClr val="002060"/>
                </a:solidFill>
              </a:rPr>
              <a:t>Shim’on</a:t>
            </a:r>
            <a:r>
              <a:rPr lang="en-ZA" dirty="0" smtClean="0">
                <a:solidFill>
                  <a:srgbClr val="002060"/>
                </a:solidFill>
              </a:rPr>
              <a:t> was usually attached by heritage to the tribe of </a:t>
            </a:r>
            <a:r>
              <a:rPr lang="en-ZA" dirty="0" err="1" smtClean="0">
                <a:solidFill>
                  <a:srgbClr val="002060"/>
                </a:solidFill>
              </a:rPr>
              <a:t>Shim’on</a:t>
            </a:r>
            <a:r>
              <a:rPr lang="en-ZA" dirty="0" smtClean="0">
                <a:solidFill>
                  <a:srgbClr val="002060"/>
                </a:solidFill>
              </a:rPr>
              <a:t>, Simeon. You wouldn’t, for example, name a person Levi if they were of the tribe of Ephraim, or Manasseh if they were from Dan.</a:t>
            </a:r>
          </a:p>
          <a:p>
            <a:pPr>
              <a:lnSpc>
                <a:spcPts val="2100"/>
              </a:lnSpc>
            </a:pPr>
            <a:r>
              <a:rPr lang="en-ZA" dirty="0" smtClean="0">
                <a:solidFill>
                  <a:srgbClr val="002060"/>
                </a:solidFill>
              </a:rPr>
              <a:t>So almost certainly Judas was from the tribe of Simeon, long ago absorbed into the Judah tribe, but still remembering its family heritage by use of the family name Simeon.</a:t>
            </a:r>
          </a:p>
        </p:txBody>
      </p:sp>
      <p:sp>
        <p:nvSpPr>
          <p:cNvPr id="4" name="Slide Number Placeholder 3"/>
          <p:cNvSpPr>
            <a:spLocks noGrp="1"/>
          </p:cNvSpPr>
          <p:nvPr>
            <p:ph type="sldNum" sz="quarter" idx="12"/>
          </p:nvPr>
        </p:nvSpPr>
        <p:spPr/>
        <p:txBody>
          <a:bodyPr/>
          <a:lstStyle/>
          <a:p>
            <a:fld id="{715B7D16-8FAD-4D2D-B977-107333E7495D}" type="slidenum">
              <a:rPr lang="en-ZA" smtClean="0"/>
              <a:pPr/>
              <a:t>59</a:t>
            </a:fld>
            <a:endParaRPr lang="en-ZA"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ZA" dirty="0" smtClean="0"/>
              <a:t>THOMAS BRADFORD part 3</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solidFill>
                  <a:srgbClr val="002060"/>
                </a:solidFill>
              </a:rPr>
              <a:t>Moses was giving his final words to the 12 tribes only hours before his death. And in his final words (that amounts to a series of individual prophetic blessings) Moses mysteriously leaves out Simeon who had been given a cursed prophetic future by Jacob. So the blessing of Moses was only upon 11 of the 12 tribes. We fast-forward 13 centuries to the time of Yeshua. The night before He is to die, Yeshua is giving His final words to His disciples, by means of offering blessings at the Passover table. All 12 disciples are there, but one, Judas, disappears and fetches the Temple Guard who arrests Yeshua and turns him over to the Romans to be tried and killed. Judas who is from the tribe of Simeon (as his family name implies) is cursed by his act then commits suicide, and now there are 11 disciples.</a:t>
            </a:r>
          </a:p>
          <a:p>
            <a:pPr>
              <a:lnSpc>
                <a:spcPts val="2100"/>
              </a:lnSpc>
            </a:pPr>
            <a:r>
              <a:rPr lang="en-ZA" dirty="0" smtClean="0">
                <a:solidFill>
                  <a:srgbClr val="002060"/>
                </a:solidFill>
              </a:rPr>
              <a:t>Knowing the power of patterns, the blessing of Moses over the 12 tribes carried forward into the blessings of </a:t>
            </a:r>
            <a:r>
              <a:rPr lang="en-ZA" dirty="0" err="1" smtClean="0">
                <a:solidFill>
                  <a:srgbClr val="002060"/>
                </a:solidFill>
              </a:rPr>
              <a:t>Yeshua</a:t>
            </a:r>
            <a:r>
              <a:rPr lang="en-ZA" dirty="0" smtClean="0">
                <a:solidFill>
                  <a:srgbClr val="002060"/>
                </a:solidFill>
              </a:rPr>
              <a:t> over the 12 disciples. The circumstances are eerily familiar, the fact that Moses and </a:t>
            </a:r>
            <a:r>
              <a:rPr lang="en-ZA" dirty="0" err="1" smtClean="0">
                <a:solidFill>
                  <a:srgbClr val="002060"/>
                </a:solidFill>
              </a:rPr>
              <a:t>Yeshua</a:t>
            </a:r>
            <a:r>
              <a:rPr lang="en-ZA" dirty="0" smtClean="0">
                <a:solidFill>
                  <a:srgbClr val="002060"/>
                </a:solidFill>
              </a:rPr>
              <a:t> were both blessing 12 is the same, that it was immediately before their deaths that is the same, that one of the 12 was removed is the same, and that the one who was removed is associated with the Simeon tribe, the cursed tribe is the same.”</a:t>
            </a:r>
            <a:endParaRPr lang="en-ZA" dirty="0">
              <a:solidFill>
                <a:srgbClr val="002060"/>
              </a:solidFill>
            </a:endParaRPr>
          </a:p>
        </p:txBody>
      </p:sp>
      <p:sp>
        <p:nvSpPr>
          <p:cNvPr id="4" name="Slide Number Placeholder 3"/>
          <p:cNvSpPr>
            <a:spLocks noGrp="1"/>
          </p:cNvSpPr>
          <p:nvPr>
            <p:ph type="sldNum" sz="quarter" idx="12"/>
          </p:nvPr>
        </p:nvSpPr>
        <p:spPr/>
        <p:txBody>
          <a:bodyPr/>
          <a:lstStyle/>
          <a:p>
            <a:fld id="{715B7D16-8FAD-4D2D-B977-107333E7495D}" type="slidenum">
              <a:rPr lang="en-ZA" smtClean="0"/>
              <a:pPr/>
              <a:t>60</a:t>
            </a:fld>
            <a:endParaRPr lang="en-ZA"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Grp="1" noChangeArrowheads="1"/>
          </p:cNvSpPr>
          <p:nvPr>
            <p:ph type="title"/>
          </p:nvPr>
        </p:nvSpPr>
        <p:spPr/>
        <p:txBody>
          <a:bodyPr/>
          <a:lstStyle/>
          <a:p>
            <a:r>
              <a:rPr lang="en-ZA" smtClean="0"/>
              <a:t>REALITY (TODAY)</a:t>
            </a:r>
          </a:p>
        </p:txBody>
      </p:sp>
      <p:sp>
        <p:nvSpPr>
          <p:cNvPr id="54274" name="Rectangle 2"/>
          <p:cNvSpPr>
            <a:spLocks noGrp="1" noChangeArrowheads="1"/>
          </p:cNvSpPr>
          <p:nvPr>
            <p:ph type="body" idx="1"/>
          </p:nvPr>
        </p:nvSpPr>
        <p:spPr/>
        <p:txBody>
          <a:bodyPr>
            <a:normAutofit lnSpcReduction="10000"/>
          </a:bodyPr>
          <a:lstStyle/>
          <a:p>
            <a:pPr algn="ctr"/>
            <a:r>
              <a:rPr lang="en-ZA" i="1" dirty="0" smtClean="0">
                <a:solidFill>
                  <a:srgbClr val="004821"/>
                </a:solidFill>
              </a:rPr>
              <a:t>So then, beloved ones, looking forward to this, do your utmost to be found by Him in peace, spotless and blameless, </a:t>
            </a:r>
            <a:r>
              <a:rPr lang="en-ZA" b="1" i="1" dirty="0" smtClean="0">
                <a:solidFill>
                  <a:srgbClr val="004821"/>
                </a:solidFill>
              </a:rPr>
              <a:t>(2 Peter 3:14)</a:t>
            </a:r>
          </a:p>
          <a:p>
            <a:pPr algn="ctr"/>
            <a:r>
              <a:rPr lang="en-ZA" i="1" dirty="0" smtClean="0">
                <a:solidFill>
                  <a:srgbClr val="004821"/>
                </a:solidFill>
              </a:rPr>
              <a:t>And everyone having this expectation in Him cleanses himself, as He is clean. </a:t>
            </a:r>
            <a:r>
              <a:rPr lang="en-ZA" b="1" i="1" dirty="0" smtClean="0">
                <a:solidFill>
                  <a:srgbClr val="004821"/>
                </a:solidFill>
              </a:rPr>
              <a:t>(1 John 3:3)</a:t>
            </a:r>
          </a:p>
          <a:p>
            <a:r>
              <a:rPr lang="en-ZA" dirty="0" smtClean="0"/>
              <a:t>We are instructed to live at our best in purity and peace an glistening example of the life </a:t>
            </a:r>
            <a:r>
              <a:rPr lang="he-IL" dirty="0" smtClean="0"/>
              <a:t>יהושע</a:t>
            </a:r>
            <a:r>
              <a:rPr lang="en-ZA" dirty="0" smtClean="0"/>
              <a:t> portrayed while on earth. </a:t>
            </a:r>
          </a:p>
          <a:p>
            <a:pPr algn="ctr"/>
            <a:r>
              <a:rPr lang="en-ZA" i="1" dirty="0" smtClean="0">
                <a:solidFill>
                  <a:srgbClr val="004821"/>
                </a:solidFill>
              </a:rPr>
              <a:t>Become, then, imitators of Elohim as beloved children. And walk in love, as Messiah also has loved us, and gave Himself for us, a gift and an offering to Elohim for a sweet-smelling fragrance. But whoring and all uncleanness, or greed of gain, let it not even be named among you, as is proper among set-apart ones – neither filthiness, nor foolish talking, nor coarse jesting, which are not fitting, but rather thanksgiving. For this you know, that no one who whores, nor unclean one, nor one greedy of gain, who is an idolater, has any inheritance in the reign of Messiah and Elohim. </a:t>
            </a:r>
            <a:r>
              <a:rPr lang="en-ZA" b="1" i="1" dirty="0" smtClean="0">
                <a:solidFill>
                  <a:srgbClr val="004821"/>
                </a:solidFill>
              </a:rPr>
              <a:t>(Ephesians 5:1-5)</a:t>
            </a:r>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61</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noChangeArrowheads="1"/>
          </p:cNvSpPr>
          <p:nvPr>
            <p:ph type="title"/>
          </p:nvPr>
        </p:nvSpPr>
        <p:spPr/>
        <p:txBody>
          <a:bodyPr/>
          <a:lstStyle/>
          <a:p>
            <a:r>
              <a:rPr lang="en-ZA" smtClean="0"/>
              <a:t>QUALITIES OF THE 12 TRIBES </a:t>
            </a:r>
          </a:p>
        </p:txBody>
      </p:sp>
      <p:sp>
        <p:nvSpPr>
          <p:cNvPr id="20482" name="Rectangle 2"/>
          <p:cNvSpPr>
            <a:spLocks noGrp="1" noChangeArrowheads="1"/>
          </p:cNvSpPr>
          <p:nvPr>
            <p:ph type="body" idx="1"/>
          </p:nvPr>
        </p:nvSpPr>
        <p:spPr/>
        <p:txBody>
          <a:bodyPr>
            <a:normAutofit/>
          </a:bodyPr>
          <a:lstStyle/>
          <a:p>
            <a:r>
              <a:rPr lang="en-ZA" dirty="0" smtClean="0"/>
              <a:t>Reuben 	– 	Submission to </a:t>
            </a:r>
            <a:r>
              <a:rPr lang="he-IL" dirty="0" smtClean="0"/>
              <a:t>יהוה</a:t>
            </a:r>
            <a:endParaRPr lang="en-ZA" dirty="0" smtClean="0"/>
          </a:p>
          <a:p>
            <a:pPr algn="just"/>
            <a:r>
              <a:rPr lang="en-ZA" dirty="0" smtClean="0"/>
              <a:t>Simeon 		– 	To be pure</a:t>
            </a:r>
          </a:p>
          <a:p>
            <a:pPr algn="just"/>
            <a:r>
              <a:rPr lang="en-ZA" dirty="0" smtClean="0"/>
              <a:t>Levi 		– 	To give light</a:t>
            </a:r>
          </a:p>
          <a:p>
            <a:r>
              <a:rPr lang="en-ZA" dirty="0" smtClean="0"/>
              <a:t>Judah 		– 	Instruction of </a:t>
            </a:r>
            <a:r>
              <a:rPr lang="he-IL" dirty="0" smtClean="0"/>
              <a:t>יהוה</a:t>
            </a:r>
            <a:endParaRPr lang="en-ZA" dirty="0" smtClean="0"/>
          </a:p>
          <a:p>
            <a:r>
              <a:rPr lang="en-ZA" dirty="0" smtClean="0"/>
              <a:t>Dan 		– 	Book of </a:t>
            </a:r>
            <a:r>
              <a:rPr lang="he-IL" dirty="0" smtClean="0"/>
              <a:t>יהוה</a:t>
            </a:r>
            <a:r>
              <a:rPr lang="en-ZA" dirty="0" smtClean="0"/>
              <a:t> </a:t>
            </a:r>
          </a:p>
          <a:p>
            <a:pPr algn="just"/>
            <a:r>
              <a:rPr lang="en-ZA" dirty="0" smtClean="0"/>
              <a:t>Naphtali 	– 	To heal </a:t>
            </a:r>
          </a:p>
          <a:p>
            <a:r>
              <a:rPr lang="en-ZA" dirty="0" err="1" smtClean="0"/>
              <a:t>Zebulun</a:t>
            </a:r>
            <a:r>
              <a:rPr lang="en-ZA" dirty="0" smtClean="0"/>
              <a:t> 	– 	To reverence </a:t>
            </a:r>
            <a:r>
              <a:rPr lang="he-IL" dirty="0" smtClean="0"/>
              <a:t>יהוה</a:t>
            </a:r>
            <a:endParaRPr lang="en-ZA" dirty="0" smtClean="0"/>
          </a:p>
          <a:p>
            <a:r>
              <a:rPr lang="en-ZA" dirty="0" smtClean="0"/>
              <a:t>Joseph 		– 	Zeal for </a:t>
            </a:r>
            <a:r>
              <a:rPr lang="he-IL" dirty="0" smtClean="0"/>
              <a:t>יהוה</a:t>
            </a:r>
            <a:endParaRPr lang="en-ZA" dirty="0" smtClean="0"/>
          </a:p>
          <a:p>
            <a:r>
              <a:rPr lang="en-ZA" dirty="0" smtClean="0"/>
              <a:t>Benjamin 	– 	</a:t>
            </a:r>
            <a:r>
              <a:rPr lang="he-IL" dirty="0" smtClean="0"/>
              <a:t> יהוה</a:t>
            </a:r>
            <a:r>
              <a:rPr lang="en-ZA" dirty="0" smtClean="0"/>
              <a:t> our strength </a:t>
            </a:r>
          </a:p>
          <a:p>
            <a:r>
              <a:rPr lang="en-ZA" dirty="0" smtClean="0"/>
              <a:t>Gad 		– 	</a:t>
            </a:r>
            <a:r>
              <a:rPr lang="he-IL" dirty="0" smtClean="0"/>
              <a:t> יהוה</a:t>
            </a:r>
            <a:r>
              <a:rPr lang="en-ZA" dirty="0" smtClean="0"/>
              <a:t> name and authority</a:t>
            </a:r>
          </a:p>
          <a:p>
            <a:r>
              <a:rPr lang="en-ZA" dirty="0" smtClean="0"/>
              <a:t>Asher 		– 	To restore to life, return to </a:t>
            </a:r>
            <a:r>
              <a:rPr lang="he-IL" dirty="0" smtClean="0"/>
              <a:t>יהוה</a:t>
            </a:r>
            <a:endParaRPr lang="en-ZA" dirty="0" smtClean="0"/>
          </a:p>
          <a:p>
            <a:pPr algn="just"/>
            <a:r>
              <a:rPr lang="en-ZA" dirty="0" smtClean="0"/>
              <a:t>Issachar 	– 	To join closely </a:t>
            </a:r>
          </a:p>
          <a:p>
            <a:r>
              <a:rPr lang="en-ZA" dirty="0" smtClean="0"/>
              <a:t>  </a:t>
            </a:r>
          </a:p>
          <a:p>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62</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p:txBody>
          <a:bodyPr/>
          <a:lstStyle/>
          <a:p>
            <a:r>
              <a:rPr lang="en-ZA" dirty="0" smtClean="0"/>
              <a:t>12 FOUNDATION STONES </a:t>
            </a:r>
          </a:p>
        </p:txBody>
      </p:sp>
      <p:sp>
        <p:nvSpPr>
          <p:cNvPr id="11266" name="Rectangle 2"/>
          <p:cNvSpPr>
            <a:spLocks noGrp="1" noChangeArrowheads="1"/>
          </p:cNvSpPr>
          <p:nvPr>
            <p:ph type="body" idx="1"/>
          </p:nvPr>
        </p:nvSpPr>
        <p:spPr>
          <a:xfrm>
            <a:off x="457200" y="1600200"/>
            <a:ext cx="3466728" cy="5257800"/>
          </a:xfrm>
        </p:spPr>
        <p:txBody>
          <a:bodyPr>
            <a:normAutofit/>
          </a:bodyPr>
          <a:lstStyle/>
          <a:p>
            <a:pPr algn="ctr"/>
            <a:r>
              <a:rPr lang="en-ZA" i="1" dirty="0" smtClean="0">
                <a:solidFill>
                  <a:srgbClr val="004821"/>
                </a:solidFill>
              </a:rPr>
              <a:t>And the foundations of the wall of the city were adorned with all kinds of precious stones: the first foundation jasper, the second sapphire, the third agate, the fourth emerald, the fifth </a:t>
            </a:r>
            <a:r>
              <a:rPr lang="en-ZA" i="1" dirty="0" err="1" smtClean="0">
                <a:solidFill>
                  <a:srgbClr val="004821"/>
                </a:solidFill>
              </a:rPr>
              <a:t>sardonyx</a:t>
            </a:r>
            <a:r>
              <a:rPr lang="en-ZA" i="1" dirty="0" smtClean="0">
                <a:solidFill>
                  <a:srgbClr val="004821"/>
                </a:solidFill>
              </a:rPr>
              <a:t>, the sixth ruby, the seventh </a:t>
            </a:r>
            <a:r>
              <a:rPr lang="en-ZA" i="1" dirty="0" err="1" smtClean="0">
                <a:solidFill>
                  <a:srgbClr val="004821"/>
                </a:solidFill>
              </a:rPr>
              <a:t>chrysolite</a:t>
            </a:r>
            <a:r>
              <a:rPr lang="en-ZA" i="1" dirty="0" smtClean="0">
                <a:solidFill>
                  <a:srgbClr val="004821"/>
                </a:solidFill>
              </a:rPr>
              <a:t>, the eighth beryl, the ninth topaz, the tenth </a:t>
            </a:r>
            <a:r>
              <a:rPr lang="en-ZA" i="1" dirty="0" err="1" smtClean="0">
                <a:solidFill>
                  <a:srgbClr val="004821"/>
                </a:solidFill>
              </a:rPr>
              <a:t>chrysoprase</a:t>
            </a:r>
            <a:r>
              <a:rPr lang="en-ZA" i="1" dirty="0" smtClean="0">
                <a:solidFill>
                  <a:srgbClr val="004821"/>
                </a:solidFill>
              </a:rPr>
              <a:t>, the eleventh jacinth, and the twelfth amethyst. </a:t>
            </a:r>
          </a:p>
          <a:p>
            <a:pPr algn="ctr"/>
            <a:r>
              <a:rPr lang="en-ZA" b="1" i="1" dirty="0" smtClean="0">
                <a:solidFill>
                  <a:srgbClr val="004821"/>
                </a:solidFill>
              </a:rPr>
              <a:t>(Revelation 21:19-20)</a:t>
            </a:r>
          </a:p>
          <a:p>
            <a:endParaRPr lang="en-ZA" sz="2400" dirty="0" smtClean="0"/>
          </a:p>
          <a:p>
            <a:pPr algn="ctr"/>
            <a:endParaRPr lang="en-ZA" sz="2600" b="1" i="1" dirty="0" smtClean="0">
              <a:solidFill>
                <a:srgbClr val="004821"/>
              </a:solidFill>
            </a:endParaRPr>
          </a:p>
          <a:p>
            <a:endParaRPr lang="en-ZA" dirty="0" smtClean="0"/>
          </a:p>
        </p:txBody>
      </p:sp>
      <p:pic>
        <p:nvPicPr>
          <p:cNvPr id="10244" name="Picture 3"/>
          <p:cNvPicPr>
            <a:picLocks noChangeAspect="1" noChangeArrowheads="1"/>
          </p:cNvPicPr>
          <p:nvPr/>
        </p:nvPicPr>
        <p:blipFill>
          <a:blip r:embed="rId3" cstate="print"/>
          <a:srcRect t="15790" r="2083" b="1314"/>
          <a:stretch>
            <a:fillRect/>
          </a:stretch>
        </p:blipFill>
        <p:spPr bwMode="auto">
          <a:xfrm>
            <a:off x="3929063" y="1643063"/>
            <a:ext cx="4876800" cy="4357687"/>
          </a:xfrm>
          <a:prstGeom prst="rect">
            <a:avLst/>
          </a:prstGeom>
          <a:noFill/>
          <a:ln w="9525">
            <a:noFill/>
            <a:round/>
            <a:headEnd/>
            <a:tailEnd/>
          </a:ln>
        </p:spPr>
      </p:pic>
      <p:sp>
        <p:nvSpPr>
          <p:cNvPr id="10" name="Slide Number Placeholder 9"/>
          <p:cNvSpPr>
            <a:spLocks noGrp="1"/>
          </p:cNvSpPr>
          <p:nvPr>
            <p:ph type="sldNum" sz="quarter" idx="12"/>
          </p:nvPr>
        </p:nvSpPr>
        <p:spPr/>
        <p:txBody>
          <a:bodyPr/>
          <a:lstStyle/>
          <a:p>
            <a:pPr>
              <a:defRPr/>
            </a:pPr>
            <a:fld id="{715B7D16-8FAD-4D2D-B977-107333E7495D}" type="slidenum">
              <a:rPr lang="en-ZA" smtClean="0"/>
              <a:pPr>
                <a:defRPr/>
              </a:pPr>
              <a:t>63</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Rectangle 1"/>
          <p:cNvSpPr>
            <a:spLocks noGrp="1" noChangeArrowheads="1"/>
          </p:cNvSpPr>
          <p:nvPr>
            <p:ph type="title"/>
          </p:nvPr>
        </p:nvSpPr>
        <p:spPr/>
        <p:txBody>
          <a:bodyPr/>
          <a:lstStyle/>
          <a:p>
            <a:r>
              <a:rPr lang="en-ZA" smtClean="0"/>
              <a:t>CORRUPTED QUALITIES</a:t>
            </a:r>
          </a:p>
        </p:txBody>
      </p:sp>
      <p:sp>
        <p:nvSpPr>
          <p:cNvPr id="209922" name="Rectangle 2"/>
          <p:cNvSpPr>
            <a:spLocks noGrp="1" noChangeArrowheads="1"/>
          </p:cNvSpPr>
          <p:nvPr>
            <p:ph type="body" idx="1"/>
          </p:nvPr>
        </p:nvSpPr>
        <p:spPr/>
        <p:txBody>
          <a:bodyPr>
            <a:normAutofit lnSpcReduction="10000"/>
          </a:bodyPr>
          <a:lstStyle/>
          <a:p>
            <a:r>
              <a:rPr lang="en-ZA" dirty="0" smtClean="0"/>
              <a:t>Reuben 	- Ruby 		– Submission to Rebellion</a:t>
            </a:r>
          </a:p>
          <a:p>
            <a:r>
              <a:rPr lang="en-ZA" dirty="0" smtClean="0"/>
              <a:t>Simeon		- Topaz		– To be pure to unclean</a:t>
            </a:r>
          </a:p>
          <a:p>
            <a:r>
              <a:rPr lang="en-ZA" dirty="0" smtClean="0"/>
              <a:t>Levi 		- Emerald	–To give light to darkness or ignorance </a:t>
            </a:r>
          </a:p>
          <a:p>
            <a:r>
              <a:rPr lang="en-ZA" dirty="0" smtClean="0"/>
              <a:t>Judah 		- Turquoise	– Instruction of </a:t>
            </a:r>
            <a:r>
              <a:rPr lang="he-IL" dirty="0" smtClean="0"/>
              <a:t>יהוה</a:t>
            </a:r>
            <a:r>
              <a:rPr lang="en-ZA" dirty="0" smtClean="0"/>
              <a:t> to no law</a:t>
            </a:r>
          </a:p>
          <a:p>
            <a:r>
              <a:rPr lang="en-ZA" dirty="0" smtClean="0"/>
              <a:t>Dan 		- Sapphire	– Book of </a:t>
            </a:r>
            <a:r>
              <a:rPr lang="he-IL" dirty="0" smtClean="0"/>
              <a:t>יהוה</a:t>
            </a:r>
            <a:r>
              <a:rPr lang="en-ZA" dirty="0" smtClean="0"/>
              <a:t> to half truth  </a:t>
            </a:r>
          </a:p>
          <a:p>
            <a:r>
              <a:rPr lang="en-ZA" dirty="0" smtClean="0"/>
              <a:t>Naphtali 	- Diamond	– To heal to sickness and disease </a:t>
            </a:r>
          </a:p>
          <a:p>
            <a:r>
              <a:rPr lang="en-ZA" dirty="0" err="1" smtClean="0"/>
              <a:t>Zebulun</a:t>
            </a:r>
            <a:r>
              <a:rPr lang="en-ZA" dirty="0" smtClean="0"/>
              <a:t> 	- Beryl		– To reverence </a:t>
            </a:r>
            <a:r>
              <a:rPr lang="he-IL" dirty="0" smtClean="0"/>
              <a:t>יהוה</a:t>
            </a:r>
            <a:r>
              <a:rPr lang="en-ZA" dirty="0" smtClean="0"/>
              <a:t> to irreverence,</a:t>
            </a:r>
          </a:p>
          <a:p>
            <a:r>
              <a:rPr lang="en-ZA" dirty="0" smtClean="0"/>
              <a:t> 				profane, make common</a:t>
            </a:r>
          </a:p>
          <a:p>
            <a:r>
              <a:rPr lang="en-ZA" dirty="0" smtClean="0"/>
              <a:t>Joseph 		- </a:t>
            </a:r>
            <a:r>
              <a:rPr lang="en-ZA" dirty="0" err="1" smtClean="0"/>
              <a:t>Shoham</a:t>
            </a:r>
            <a:r>
              <a:rPr lang="en-ZA" dirty="0" smtClean="0"/>
              <a:t>	– Zeal for </a:t>
            </a:r>
            <a:r>
              <a:rPr lang="he-IL" dirty="0" smtClean="0"/>
              <a:t>יהוה</a:t>
            </a:r>
            <a:r>
              <a:rPr lang="en-ZA" dirty="0" smtClean="0"/>
              <a:t> to </a:t>
            </a:r>
            <a:r>
              <a:rPr lang="en-ZA" dirty="0" err="1" smtClean="0"/>
              <a:t>lukewarmness</a:t>
            </a:r>
            <a:r>
              <a:rPr lang="en-ZA" dirty="0" smtClean="0"/>
              <a:t>,</a:t>
            </a:r>
          </a:p>
          <a:p>
            <a:r>
              <a:rPr lang="en-ZA" dirty="0" smtClean="0"/>
              <a:t>    				indifference</a:t>
            </a:r>
          </a:p>
          <a:p>
            <a:r>
              <a:rPr lang="en-ZA" dirty="0" smtClean="0"/>
              <a:t>Benjamin 	- Jasper		– </a:t>
            </a:r>
            <a:r>
              <a:rPr lang="he-IL" dirty="0" smtClean="0"/>
              <a:t>יהוה</a:t>
            </a:r>
            <a:r>
              <a:rPr lang="en-ZA" dirty="0" smtClean="0"/>
              <a:t> our strength to trying to rely  on</a:t>
            </a:r>
          </a:p>
          <a:p>
            <a:r>
              <a:rPr lang="en-ZA" dirty="0" smtClean="0"/>
              <a:t>				your own flesh, your own  strength to</a:t>
            </a:r>
          </a:p>
          <a:p>
            <a:r>
              <a:rPr lang="en-ZA" dirty="0" smtClean="0"/>
              <a:t>				get things accomplished </a:t>
            </a:r>
          </a:p>
          <a:p>
            <a:r>
              <a:rPr lang="en-ZA" dirty="0" smtClean="0"/>
              <a:t>  </a:t>
            </a:r>
          </a:p>
          <a:p>
            <a:endParaRPr lang="en-ZA" dirty="0" smtClean="0"/>
          </a:p>
        </p:txBody>
      </p:sp>
      <p:sp>
        <p:nvSpPr>
          <p:cNvPr id="9" name="Slide Number Placeholder 8"/>
          <p:cNvSpPr>
            <a:spLocks noGrp="1"/>
          </p:cNvSpPr>
          <p:nvPr>
            <p:ph type="sldNum" sz="quarter" idx="12"/>
          </p:nvPr>
        </p:nvSpPr>
        <p:spPr/>
        <p:txBody>
          <a:bodyPr/>
          <a:lstStyle/>
          <a:p>
            <a:fld id="{715B7D16-8FAD-4D2D-B977-107333E7495D}" type="slidenum">
              <a:rPr lang="en-ZA" smtClean="0"/>
              <a:pPr/>
              <a:t>64</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SATAN’S BREASTPLATE</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“Son of man, take up a lamentation for the sovereign of </a:t>
            </a:r>
            <a:r>
              <a:rPr lang="en-ZA" i="1" dirty="0" err="1" smtClean="0">
                <a:solidFill>
                  <a:srgbClr val="004821"/>
                </a:solidFill>
              </a:rPr>
              <a:t>Tsor</a:t>
            </a:r>
            <a:r>
              <a:rPr lang="en-ZA" i="1" dirty="0" smtClean="0">
                <a:solidFill>
                  <a:srgbClr val="004821"/>
                </a:solidFill>
              </a:rPr>
              <a:t>, and you shall say to him, ‘Thus said the Master </a:t>
            </a:r>
            <a:r>
              <a:rPr lang="he-IL" i="1" dirty="0" smtClean="0">
                <a:solidFill>
                  <a:srgbClr val="004821"/>
                </a:solidFill>
              </a:rPr>
              <a:t>יהוה</a:t>
            </a:r>
            <a:r>
              <a:rPr lang="en-ZA" i="1" dirty="0" smtClean="0">
                <a:solidFill>
                  <a:srgbClr val="004821"/>
                </a:solidFill>
              </a:rPr>
              <a:t>, “You were sealing up a pattern, complete in wisdom and perfect in loveliness. “You were in </a:t>
            </a:r>
            <a:r>
              <a:rPr lang="en-ZA" i="1" dirty="0" err="1" smtClean="0">
                <a:solidFill>
                  <a:srgbClr val="004821"/>
                </a:solidFill>
              </a:rPr>
              <a:t>Ěḏen</a:t>
            </a:r>
            <a:r>
              <a:rPr lang="en-ZA" i="1" dirty="0" smtClean="0">
                <a:solidFill>
                  <a:srgbClr val="004821"/>
                </a:solidFill>
              </a:rPr>
              <a:t>, the garden of Elohim. Every precious stone was your covering: the ruby, topaz, and diamond, beryl, </a:t>
            </a:r>
            <a:r>
              <a:rPr lang="en-ZA" i="1" dirty="0" err="1" smtClean="0">
                <a:solidFill>
                  <a:srgbClr val="004821"/>
                </a:solidFill>
              </a:rPr>
              <a:t>shoham</a:t>
            </a:r>
            <a:r>
              <a:rPr lang="en-ZA" i="1" dirty="0" smtClean="0">
                <a:solidFill>
                  <a:srgbClr val="004821"/>
                </a:solidFill>
              </a:rPr>
              <a:t>, and jasper, sapphire, turquoise, and emerald and gold. The workmanship of your settings and mountings was prepared for you on the day you were created. “You were the anointed </a:t>
            </a:r>
            <a:r>
              <a:rPr lang="en-ZA" i="1" dirty="0" err="1" smtClean="0">
                <a:solidFill>
                  <a:srgbClr val="004821"/>
                </a:solidFill>
              </a:rPr>
              <a:t>kerub</a:t>
            </a:r>
            <a:r>
              <a:rPr lang="en-ZA" i="1" dirty="0" smtClean="0">
                <a:solidFill>
                  <a:srgbClr val="004821"/>
                </a:solidFill>
              </a:rPr>
              <a:t>̱ that covered. And I placed you, you were on the set-apart mountain of Elohim. You walked up and down in the midst of stones of fire. “You were perfect in your ways from the day you were created, until unrighteousness was found in you. </a:t>
            </a:r>
          </a:p>
          <a:p>
            <a:pPr algn="ctr"/>
            <a:r>
              <a:rPr lang="en-US" b="1" i="1" dirty="0" smtClean="0">
                <a:solidFill>
                  <a:srgbClr val="004821"/>
                </a:solidFill>
              </a:rPr>
              <a:t>(Ezekiel 28:12-15)</a:t>
            </a:r>
          </a:p>
          <a:p>
            <a:r>
              <a:rPr lang="en-ZA" dirty="0" smtClean="0"/>
              <a:t>Satan had 9 of the 12 stones as studied in </a:t>
            </a:r>
            <a:r>
              <a:rPr lang="he-IL" dirty="0" smtClean="0"/>
              <a:t>יהוה</a:t>
            </a:r>
            <a:r>
              <a:rPr lang="en-ZA" dirty="0" smtClean="0"/>
              <a:t> Shammah </a:t>
            </a:r>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65</a:t>
            </a:fld>
            <a:endParaRPr lang="en-ZA"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Rectangle 1"/>
          <p:cNvSpPr>
            <a:spLocks noGrp="1" noChangeArrowheads="1"/>
          </p:cNvSpPr>
          <p:nvPr>
            <p:ph type="title"/>
          </p:nvPr>
        </p:nvSpPr>
        <p:spPr/>
        <p:txBody>
          <a:bodyPr/>
          <a:lstStyle/>
          <a:p>
            <a:r>
              <a:rPr lang="en-ZA" smtClean="0"/>
              <a:t>MISSING CHARACTERISTICS</a:t>
            </a:r>
          </a:p>
        </p:txBody>
      </p:sp>
      <p:sp>
        <p:nvSpPr>
          <p:cNvPr id="210946" name="Rectangle 2"/>
          <p:cNvSpPr>
            <a:spLocks noGrp="1" noChangeArrowheads="1"/>
          </p:cNvSpPr>
          <p:nvPr>
            <p:ph type="body" idx="1"/>
          </p:nvPr>
        </p:nvSpPr>
        <p:spPr/>
        <p:txBody>
          <a:bodyPr/>
          <a:lstStyle/>
          <a:p>
            <a:r>
              <a:rPr lang="en-ZA" dirty="0" smtClean="0"/>
              <a:t>Jacinth – The name of </a:t>
            </a:r>
            <a:r>
              <a:rPr lang="he-IL" dirty="0" smtClean="0"/>
              <a:t>יהוה</a:t>
            </a:r>
            <a:r>
              <a:rPr lang="en-ZA" dirty="0" smtClean="0"/>
              <a:t> </a:t>
            </a:r>
          </a:p>
          <a:p>
            <a:r>
              <a:rPr lang="en-ZA" i="1" dirty="0" smtClean="0">
                <a:solidFill>
                  <a:srgbClr val="C00000"/>
                </a:solidFill>
              </a:rPr>
              <a:t>	Satan lost the right to the Name of </a:t>
            </a:r>
            <a:r>
              <a:rPr lang="he-IL" i="1" dirty="0" smtClean="0">
                <a:solidFill>
                  <a:srgbClr val="C00000"/>
                </a:solidFill>
              </a:rPr>
              <a:t>יהוה</a:t>
            </a:r>
            <a:r>
              <a:rPr lang="en-ZA" i="1" dirty="0" smtClean="0">
                <a:solidFill>
                  <a:srgbClr val="C00000"/>
                </a:solidFill>
              </a:rPr>
              <a:t> and all the 	authority that goes with it. </a:t>
            </a:r>
          </a:p>
          <a:p>
            <a:pPr algn="just"/>
            <a:endParaRPr lang="en-ZA" dirty="0" smtClean="0"/>
          </a:p>
          <a:p>
            <a:r>
              <a:rPr lang="en-ZA" dirty="0" smtClean="0"/>
              <a:t>Agate – to restore to life, to return to </a:t>
            </a:r>
            <a:r>
              <a:rPr lang="he-IL" dirty="0" smtClean="0"/>
              <a:t>יהוה</a:t>
            </a:r>
            <a:endParaRPr lang="en-ZA" dirty="0" smtClean="0"/>
          </a:p>
          <a:p>
            <a:pPr algn="just"/>
            <a:r>
              <a:rPr lang="en-ZA" dirty="0" smtClean="0"/>
              <a:t>	</a:t>
            </a:r>
            <a:r>
              <a:rPr lang="en-ZA" dirty="0" smtClean="0">
                <a:solidFill>
                  <a:srgbClr val="C00000"/>
                </a:solidFill>
              </a:rPr>
              <a:t>Satan has lost the right to repent</a:t>
            </a:r>
          </a:p>
          <a:p>
            <a:pPr algn="just"/>
            <a:endParaRPr lang="en-ZA" dirty="0" smtClean="0"/>
          </a:p>
          <a:p>
            <a:pPr algn="just"/>
            <a:r>
              <a:rPr lang="en-ZA" dirty="0" smtClean="0"/>
              <a:t>Amethyst – to join closely </a:t>
            </a:r>
          </a:p>
          <a:p>
            <a:pPr algn="just"/>
            <a:r>
              <a:rPr lang="en-ZA" dirty="0" smtClean="0"/>
              <a:t>	</a:t>
            </a:r>
            <a:r>
              <a:rPr lang="en-ZA" dirty="0" smtClean="0">
                <a:solidFill>
                  <a:srgbClr val="C00000"/>
                </a:solidFill>
              </a:rPr>
              <a:t>Satan has no right to covenants or blessings   </a:t>
            </a:r>
          </a:p>
          <a:p>
            <a:pPr algn="just"/>
            <a:endParaRPr lang="en-ZA" dirty="0" smtClean="0"/>
          </a:p>
        </p:txBody>
      </p:sp>
      <p:sp>
        <p:nvSpPr>
          <p:cNvPr id="9" name="Slide Number Placeholder 8"/>
          <p:cNvSpPr>
            <a:spLocks noGrp="1"/>
          </p:cNvSpPr>
          <p:nvPr>
            <p:ph type="sldNum" sz="quarter" idx="12"/>
          </p:nvPr>
        </p:nvSpPr>
        <p:spPr/>
        <p:txBody>
          <a:bodyPr/>
          <a:lstStyle/>
          <a:p>
            <a:pPr>
              <a:defRPr/>
            </a:pPr>
            <a:fld id="{715B7D16-8FAD-4D2D-B977-107333E7495D}" type="slidenum">
              <a:rPr lang="en-ZA" smtClean="0"/>
              <a:pPr>
                <a:defRPr/>
              </a:pPr>
              <a:t>66</a:t>
            </a:fld>
            <a:endParaRPr lang="en-ZA" dirty="0"/>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BANISHMENT AND RESTORATION</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200"/>
              </a:lnSpc>
            </a:pPr>
            <a:r>
              <a:rPr lang="en-ZA" sz="8800" i="1" dirty="0" smtClean="0">
                <a:solidFill>
                  <a:srgbClr val="004821"/>
                </a:solidFill>
              </a:rPr>
              <a:t>“The Elohim of old is a refuge, and beneath are everlasting arms. And He drives out the enemy from before you and says, ‘Destroy!’ “Thus </a:t>
            </a:r>
            <a:r>
              <a:rPr lang="en-ZA" sz="8800" i="1" dirty="0" err="1" smtClean="0">
                <a:solidFill>
                  <a:srgbClr val="004821"/>
                </a:solidFill>
              </a:rPr>
              <a:t>Yisra’ĕl</a:t>
            </a:r>
            <a:r>
              <a:rPr lang="en-ZA" sz="8800" i="1" dirty="0" smtClean="0">
                <a:solidFill>
                  <a:srgbClr val="004821"/>
                </a:solidFill>
              </a:rPr>
              <a:t> dwells in safety, the fountain of </a:t>
            </a:r>
            <a:r>
              <a:rPr lang="en-ZA" sz="8800" i="1" dirty="0" err="1" smtClean="0">
                <a:solidFill>
                  <a:srgbClr val="004821"/>
                </a:solidFill>
              </a:rPr>
              <a:t>Yaʽaqob</a:t>
            </a:r>
            <a:r>
              <a:rPr lang="en-ZA" sz="8800" i="1" dirty="0" smtClean="0">
                <a:solidFill>
                  <a:srgbClr val="004821"/>
                </a:solidFill>
              </a:rPr>
              <a:t>̱ alone, in a land of grain and new wine. His heavens also drop down dew. </a:t>
            </a:r>
            <a:r>
              <a:rPr lang="en-ZA" sz="8800" b="1" i="1" dirty="0" smtClean="0">
                <a:solidFill>
                  <a:srgbClr val="004821"/>
                </a:solidFill>
              </a:rPr>
              <a:t>(Deuteronomy 33:27-28)</a:t>
            </a:r>
          </a:p>
          <a:p>
            <a:pPr>
              <a:lnSpc>
                <a:spcPts val="2200"/>
              </a:lnSpc>
            </a:pPr>
            <a:r>
              <a:rPr lang="en-ZA" sz="8800" dirty="0" smtClean="0"/>
              <a:t>Jewish commentator </a:t>
            </a:r>
            <a:r>
              <a:rPr lang="en-ZA" sz="8800" dirty="0" err="1" smtClean="0"/>
              <a:t>Mordekhai</a:t>
            </a:r>
            <a:r>
              <a:rPr lang="en-ZA" sz="8800" dirty="0" smtClean="0"/>
              <a:t> </a:t>
            </a:r>
            <a:r>
              <a:rPr lang="en-ZA" sz="8800" dirty="0" err="1" smtClean="0"/>
              <a:t>Sabato</a:t>
            </a:r>
            <a:r>
              <a:rPr lang="en-ZA" sz="8800" dirty="0" smtClean="0"/>
              <a:t> points out two words in Deuteronomy 33:27-28 which detail the expulsion of the enemy and Israel’s return to reside in the land:</a:t>
            </a:r>
          </a:p>
          <a:p>
            <a:pPr>
              <a:lnSpc>
                <a:spcPts val="2200"/>
              </a:lnSpc>
              <a:buFont typeface="Arial" pitchFamily="34" charset="0"/>
              <a:buChar char="•"/>
            </a:pPr>
            <a:r>
              <a:rPr lang="he-IL" sz="8800" dirty="0" smtClean="0"/>
              <a:t>ויגרשׁ </a:t>
            </a:r>
            <a:r>
              <a:rPr lang="en-ZA" sz="8800" dirty="0" smtClean="0"/>
              <a:t> - He will cast out </a:t>
            </a:r>
            <a:r>
              <a:rPr lang="en-ZA" sz="8800" dirty="0" err="1" smtClean="0"/>
              <a:t>out</a:t>
            </a:r>
            <a:endParaRPr lang="en-ZA" sz="8800" dirty="0" smtClean="0"/>
          </a:p>
          <a:p>
            <a:pPr marL="174625" indent="-174625">
              <a:lnSpc>
                <a:spcPts val="2200"/>
              </a:lnSpc>
              <a:buFont typeface="Arial" pitchFamily="34" charset="0"/>
              <a:buChar char="•"/>
            </a:pPr>
            <a:r>
              <a:rPr lang="he-IL" sz="8800" dirty="0" smtClean="0"/>
              <a:t>ויאמר</a:t>
            </a:r>
            <a:r>
              <a:rPr lang="en-ZA" sz="8800" dirty="0" smtClean="0"/>
              <a:t>  - He shall dwell </a:t>
            </a:r>
          </a:p>
          <a:p>
            <a:pPr algn="ctr">
              <a:lnSpc>
                <a:spcPts val="2200"/>
              </a:lnSpc>
            </a:pPr>
            <a:r>
              <a:rPr lang="en-ZA" sz="8800" i="1" dirty="0" smtClean="0">
                <a:solidFill>
                  <a:srgbClr val="004821"/>
                </a:solidFill>
              </a:rPr>
              <a:t>and He drove the man out. And He placed </a:t>
            </a:r>
            <a:r>
              <a:rPr lang="en-ZA" sz="8800" i="1" dirty="0" err="1" smtClean="0">
                <a:solidFill>
                  <a:srgbClr val="004821"/>
                </a:solidFill>
              </a:rPr>
              <a:t>keruḇim</a:t>
            </a:r>
            <a:r>
              <a:rPr lang="en-ZA" sz="8800" i="1" dirty="0" smtClean="0">
                <a:solidFill>
                  <a:srgbClr val="004821"/>
                </a:solidFill>
              </a:rPr>
              <a:t> at the east of the garden of </a:t>
            </a:r>
            <a:r>
              <a:rPr lang="en-ZA" sz="8800" i="1" dirty="0" err="1" smtClean="0">
                <a:solidFill>
                  <a:srgbClr val="004821"/>
                </a:solidFill>
              </a:rPr>
              <a:t>Ěḏen</a:t>
            </a:r>
            <a:r>
              <a:rPr lang="en-ZA" sz="8800" i="1" dirty="0" smtClean="0">
                <a:solidFill>
                  <a:srgbClr val="004821"/>
                </a:solidFill>
              </a:rPr>
              <a:t>, and a flaming sword which turned every way, to guard the way to the tree of life</a:t>
            </a:r>
            <a:r>
              <a:rPr lang="en-ZA" sz="8800" b="1" i="1" dirty="0" smtClean="0">
                <a:solidFill>
                  <a:srgbClr val="004821"/>
                </a:solidFill>
              </a:rPr>
              <a:t>. (Genesis 3:24)</a:t>
            </a:r>
          </a:p>
          <a:p>
            <a:pPr>
              <a:lnSpc>
                <a:spcPts val="2200"/>
              </a:lnSpc>
            </a:pPr>
            <a:r>
              <a:rPr lang="en-ZA" sz="8800" dirty="0" smtClean="0"/>
              <a:t>This is not coincidental, the Torah is making an association between the banishment of Adam from the Garden (beginning of the Torah) and Israel returning to the land to settle (end of the Torah). Thus we see the Almighty’s plan for restoring mankind after his exile.</a:t>
            </a:r>
          </a:p>
          <a:p>
            <a:pPr>
              <a:lnSpc>
                <a:spcPts val="2200"/>
              </a:lnSpc>
            </a:pPr>
            <a:endParaRPr lang="en-ZA" sz="8800" dirty="0" smtClean="0"/>
          </a:p>
          <a:p>
            <a:pPr marL="174625" indent="-174625">
              <a:lnSpc>
                <a:spcPts val="2200"/>
              </a:lnSpc>
              <a:buFont typeface="Arial" pitchFamily="34" charset="0"/>
              <a:buChar char="•"/>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67</a:t>
            </a:fld>
            <a:endParaRPr lang="en-ZA"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RESTORATION AND BANISHMENT</a:t>
            </a:r>
            <a:endParaRPr lang="en-ZA" dirty="0"/>
          </a:p>
        </p:txBody>
      </p:sp>
      <p:sp>
        <p:nvSpPr>
          <p:cNvPr id="3" name="Content Placeholder 2"/>
          <p:cNvSpPr>
            <a:spLocks noGrp="1"/>
          </p:cNvSpPr>
          <p:nvPr>
            <p:ph idx="1"/>
          </p:nvPr>
        </p:nvSpPr>
        <p:spPr/>
        <p:txBody>
          <a:bodyPr>
            <a:normAutofit lnSpcReduction="10000"/>
          </a:bodyPr>
          <a:lstStyle/>
          <a:p>
            <a:r>
              <a:rPr lang="en-ZA" dirty="0" smtClean="0"/>
              <a:t>We see the patterns described in Deuteronomy 33:27-28 and Genesis 3:24 reoccurring in Revelation. We see our Deliverer using that sword that protected the garden, to cast out the enemy:</a:t>
            </a:r>
          </a:p>
          <a:p>
            <a:pPr algn="ctr"/>
            <a:r>
              <a:rPr lang="en-ZA" i="1" dirty="0" smtClean="0">
                <a:solidFill>
                  <a:srgbClr val="004821"/>
                </a:solidFill>
              </a:rPr>
              <a:t>And I saw the heaven opened, and there was a white horse. And He who sat on him was called Trustworthy and True, and in righteousness He judges and fights... and having been dressed in a robe dipped in blood – and His Name is called: The Word of </a:t>
            </a:r>
            <a:r>
              <a:rPr lang="he-IL" i="1" dirty="0" smtClean="0">
                <a:solidFill>
                  <a:srgbClr val="004821"/>
                </a:solidFill>
              </a:rPr>
              <a:t>יהוה</a:t>
            </a:r>
            <a:r>
              <a:rPr lang="en-ZA" i="1" dirty="0" smtClean="0">
                <a:solidFill>
                  <a:srgbClr val="004821"/>
                </a:solidFill>
              </a:rPr>
              <a:t>. And the armies in the heaven, dressed in fine linen, white and clean, followed Him on white horses. And out of His mouth goes a sharp sword, that with it He should smite the nations. </a:t>
            </a:r>
            <a:r>
              <a:rPr lang="en-ZA" b="1" i="1" dirty="0" smtClean="0">
                <a:solidFill>
                  <a:srgbClr val="004821"/>
                </a:solidFill>
              </a:rPr>
              <a:t>..</a:t>
            </a:r>
            <a:r>
              <a:rPr lang="en-US" b="1" i="1" dirty="0" smtClean="0">
                <a:solidFill>
                  <a:srgbClr val="004821"/>
                </a:solidFill>
              </a:rPr>
              <a:t>(Revelation 19:11-15)</a:t>
            </a:r>
          </a:p>
          <a:p>
            <a:r>
              <a:rPr lang="en-ZA" dirty="0" smtClean="0"/>
              <a:t>Isaiah mentions the transformation back to an Eden-like existence:</a:t>
            </a:r>
          </a:p>
          <a:p>
            <a:pPr algn="ctr"/>
            <a:r>
              <a:rPr lang="en-ZA" i="1" dirty="0" smtClean="0">
                <a:solidFill>
                  <a:srgbClr val="004821"/>
                </a:solidFill>
              </a:rPr>
              <a:t>“For </a:t>
            </a:r>
            <a:r>
              <a:rPr lang="he-IL" i="1" dirty="0" smtClean="0">
                <a:solidFill>
                  <a:srgbClr val="004821"/>
                </a:solidFill>
              </a:rPr>
              <a:t>יהוה</a:t>
            </a:r>
            <a:r>
              <a:rPr lang="en-ZA" i="1" dirty="0" smtClean="0">
                <a:solidFill>
                  <a:srgbClr val="004821"/>
                </a:solidFill>
              </a:rPr>
              <a:t> shall comfort </a:t>
            </a:r>
            <a:r>
              <a:rPr lang="en-ZA" i="1" dirty="0" err="1" smtClean="0">
                <a:solidFill>
                  <a:srgbClr val="004821"/>
                </a:solidFill>
              </a:rPr>
              <a:t>Tsiyon</a:t>
            </a:r>
            <a:r>
              <a:rPr lang="en-ZA" i="1" dirty="0" smtClean="0">
                <a:solidFill>
                  <a:srgbClr val="004821"/>
                </a:solidFill>
              </a:rPr>
              <a:t>, He shall comfort all her waste places. For He makes her wilderness like </a:t>
            </a:r>
            <a:r>
              <a:rPr lang="en-ZA" i="1" dirty="0" err="1" smtClean="0">
                <a:solidFill>
                  <a:srgbClr val="004821"/>
                </a:solidFill>
              </a:rPr>
              <a:t>Ěḏen</a:t>
            </a:r>
            <a:r>
              <a:rPr lang="en-ZA" i="1" dirty="0" smtClean="0">
                <a:solidFill>
                  <a:srgbClr val="004821"/>
                </a:solidFill>
              </a:rPr>
              <a:t>, and her desert like the garden of </a:t>
            </a:r>
            <a:r>
              <a:rPr lang="he-IL" i="1" dirty="0" smtClean="0">
                <a:solidFill>
                  <a:srgbClr val="004821"/>
                </a:solidFill>
              </a:rPr>
              <a:t>יהוה</a:t>
            </a:r>
            <a:r>
              <a:rPr lang="en-ZA" i="1" dirty="0" smtClean="0">
                <a:solidFill>
                  <a:srgbClr val="004821"/>
                </a:solidFill>
              </a:rPr>
              <a:t>. Joy and gladness are found in it, thanksgiving and the voice of song. </a:t>
            </a:r>
            <a:r>
              <a:rPr lang="en-US" b="1" i="1" dirty="0" smtClean="0">
                <a:solidFill>
                  <a:srgbClr val="004821"/>
                </a:solidFill>
              </a:rPr>
              <a:t>(Isaiah 51:3)</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68</a:t>
            </a:fld>
            <a:endParaRPr lang="en-ZA"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LAND</a:t>
            </a:r>
            <a:endParaRPr lang="en-ZA" dirty="0"/>
          </a:p>
        </p:txBody>
      </p:sp>
      <p:sp>
        <p:nvSpPr>
          <p:cNvPr id="3" name="Content Placeholder 2"/>
          <p:cNvSpPr>
            <a:spLocks noGrp="1"/>
          </p:cNvSpPr>
          <p:nvPr>
            <p:ph idx="1"/>
          </p:nvPr>
        </p:nvSpPr>
        <p:spPr/>
        <p:txBody>
          <a:bodyPr/>
          <a:lstStyle/>
          <a:p>
            <a:r>
              <a:rPr lang="en-ZA" dirty="0" smtClean="0"/>
              <a:t>Jeremiah gives us a picture of what it will be like when the tribes return to the land. Compare some of the words with Deuteronomy 33:28:</a:t>
            </a:r>
          </a:p>
          <a:p>
            <a:pPr algn="ctr"/>
            <a:r>
              <a:rPr lang="en-ZA" i="1" dirty="0" smtClean="0">
                <a:solidFill>
                  <a:srgbClr val="004821"/>
                </a:solidFill>
              </a:rPr>
              <a:t>“For </a:t>
            </a:r>
            <a:r>
              <a:rPr lang="he-IL" i="1" dirty="0" smtClean="0">
                <a:solidFill>
                  <a:srgbClr val="004821"/>
                </a:solidFill>
              </a:rPr>
              <a:t>יהוה</a:t>
            </a:r>
            <a:r>
              <a:rPr lang="en-ZA" i="1" dirty="0" smtClean="0">
                <a:solidFill>
                  <a:srgbClr val="004821"/>
                </a:solidFill>
              </a:rPr>
              <a:t> shall ransom </a:t>
            </a:r>
            <a:r>
              <a:rPr lang="en-ZA" i="1" dirty="0" err="1" smtClean="0">
                <a:solidFill>
                  <a:srgbClr val="004821"/>
                </a:solidFill>
              </a:rPr>
              <a:t>Yaʽaqob</a:t>
            </a:r>
            <a:r>
              <a:rPr lang="en-ZA" i="1" dirty="0" smtClean="0">
                <a:solidFill>
                  <a:srgbClr val="004821"/>
                </a:solidFill>
              </a:rPr>
              <a:t>̱, and redeem him from the hand of one stronger than he. “And they shall come in and shall sing on the height of </a:t>
            </a:r>
            <a:r>
              <a:rPr lang="en-ZA" i="1" dirty="0" err="1" smtClean="0">
                <a:solidFill>
                  <a:srgbClr val="004821"/>
                </a:solidFill>
              </a:rPr>
              <a:t>Tsiyon</a:t>
            </a:r>
            <a:r>
              <a:rPr lang="en-ZA" i="1" dirty="0" smtClean="0">
                <a:solidFill>
                  <a:srgbClr val="004821"/>
                </a:solidFill>
              </a:rPr>
              <a:t>, and stream to the goodness of </a:t>
            </a:r>
            <a:r>
              <a:rPr lang="he-IL" i="1" dirty="0" smtClean="0">
                <a:solidFill>
                  <a:srgbClr val="004821"/>
                </a:solidFill>
              </a:rPr>
              <a:t>יהוה</a:t>
            </a:r>
            <a:r>
              <a:rPr lang="en-ZA" i="1" dirty="0" smtClean="0">
                <a:solidFill>
                  <a:srgbClr val="004821"/>
                </a:solidFill>
              </a:rPr>
              <a:t>, for grain and for new wine and for oil, and for the young of the flock and the herd. And their being shall be like a well-watered garden, and never languish again. “Then shall a maiden rejoice in a dance, and young men and old, together. And I shall turn their mourning to joy, and shall comfort them, and shall make them rejoice from their sorrow, and shall fill the being of the priests with fatness. And My people shall be satisfied with My goodness,” declares </a:t>
            </a:r>
            <a:r>
              <a:rPr lang="he-IL" i="1" dirty="0" smtClean="0">
                <a:solidFill>
                  <a:srgbClr val="004821"/>
                </a:solidFill>
              </a:rPr>
              <a:t>יהוה</a:t>
            </a:r>
            <a:r>
              <a:rPr lang="en-US" i="1" dirty="0" smtClean="0">
                <a:solidFill>
                  <a:srgbClr val="004821"/>
                </a:solidFill>
              </a:rPr>
              <a:t>. </a:t>
            </a:r>
            <a:r>
              <a:rPr lang="en-US" b="1" i="1" dirty="0" smtClean="0">
                <a:solidFill>
                  <a:srgbClr val="004821"/>
                </a:solidFill>
              </a:rPr>
              <a:t>(Jeremiah 31:11-14)</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69</a:t>
            </a:fld>
            <a:endParaRPr lang="en-ZA"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1000 YEAR MILLENNIUM</a:t>
            </a:r>
            <a:endParaRPr lang="en-ZA" dirty="0"/>
          </a:p>
        </p:txBody>
      </p:sp>
      <p:sp>
        <p:nvSpPr>
          <p:cNvPr id="3" name="Content Placeholder 2"/>
          <p:cNvSpPr>
            <a:spLocks noGrp="1"/>
          </p:cNvSpPr>
          <p:nvPr>
            <p:ph idx="1"/>
          </p:nvPr>
        </p:nvSpPr>
        <p:spPr/>
        <p:txBody>
          <a:bodyPr/>
          <a:lstStyle/>
          <a:p>
            <a:r>
              <a:rPr lang="en-ZA" dirty="0" smtClean="0"/>
              <a:t>After the 1,000 year millennium, we see the final transformation. The Tree of Life from the Garden of Eden once more enters into the picture. </a:t>
            </a:r>
          </a:p>
          <a:p>
            <a:pPr algn="ctr"/>
            <a:r>
              <a:rPr lang="en-ZA" i="1" dirty="0" smtClean="0">
                <a:solidFill>
                  <a:srgbClr val="004821"/>
                </a:solidFill>
              </a:rPr>
              <a:t>And he showed me a river of water of life, clear as crystal, coming from the throne of Elohim and of the Lamb. In the middle of its street, and on either side of the river, was the tree of life, which bore twelve fruits, each tree yielding its fruit every month. And the leaves of the tree were for the healing of the nations. And no longer shall there be any curse, and the throne of Elohim and of the Lamb shall be in it, and His servants shall serve Him. </a:t>
            </a:r>
            <a:r>
              <a:rPr lang="en-ZA" b="1" i="1" dirty="0" smtClean="0">
                <a:solidFill>
                  <a:srgbClr val="004821"/>
                </a:solidFill>
              </a:rPr>
              <a:t>(Revelation 22:1-3)</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70</a:t>
            </a:fld>
            <a:endParaRPr lang="en-ZA"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LAST DAY</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a:t>
            </a:r>
            <a:r>
              <a:rPr lang="en-ZA" i="1" dirty="0" err="1" smtClean="0">
                <a:solidFill>
                  <a:srgbClr val="004821"/>
                </a:solidFill>
              </a:rPr>
              <a:t>Mosheh</a:t>
            </a:r>
            <a:r>
              <a:rPr lang="en-ZA" i="1" dirty="0" smtClean="0">
                <a:solidFill>
                  <a:srgbClr val="004821"/>
                </a:solidFill>
              </a:rPr>
              <a:t> went up from the desert plains of </a:t>
            </a:r>
            <a:r>
              <a:rPr lang="en-ZA" i="1" dirty="0" err="1" smtClean="0">
                <a:solidFill>
                  <a:srgbClr val="004821"/>
                </a:solidFill>
              </a:rPr>
              <a:t>Mo’ab</a:t>
            </a:r>
            <a:r>
              <a:rPr lang="en-ZA" i="1" dirty="0" smtClean="0">
                <a:solidFill>
                  <a:srgbClr val="004821"/>
                </a:solidFill>
              </a:rPr>
              <a:t>̱ to Mount </a:t>
            </a:r>
            <a:r>
              <a:rPr lang="en-ZA" i="1" dirty="0" err="1" smtClean="0">
                <a:solidFill>
                  <a:srgbClr val="004821"/>
                </a:solidFill>
              </a:rPr>
              <a:t>Neḇo</a:t>
            </a:r>
            <a:r>
              <a:rPr lang="en-ZA" i="1" dirty="0" smtClean="0">
                <a:solidFill>
                  <a:srgbClr val="004821"/>
                </a:solidFill>
              </a:rPr>
              <a:t>, to the top of Pisgah, which is opposite </a:t>
            </a:r>
            <a:r>
              <a:rPr lang="en-ZA" i="1" dirty="0" err="1" smtClean="0">
                <a:solidFill>
                  <a:srgbClr val="004821"/>
                </a:solidFill>
              </a:rPr>
              <a:t>Yeriḥo</a:t>
            </a:r>
            <a:r>
              <a:rPr lang="en-ZA" i="1" dirty="0" smtClean="0">
                <a:solidFill>
                  <a:srgbClr val="004821"/>
                </a:solidFill>
              </a:rPr>
              <a:t>. And </a:t>
            </a:r>
            <a:r>
              <a:rPr lang="he-IL" i="1" dirty="0" smtClean="0">
                <a:solidFill>
                  <a:srgbClr val="004821"/>
                </a:solidFill>
              </a:rPr>
              <a:t>יהוה</a:t>
            </a:r>
            <a:r>
              <a:rPr lang="en-ZA" i="1" dirty="0" smtClean="0">
                <a:solidFill>
                  <a:srgbClr val="004821"/>
                </a:solidFill>
              </a:rPr>
              <a:t> showed him all the land of </a:t>
            </a:r>
            <a:r>
              <a:rPr lang="en-ZA" i="1" dirty="0" err="1" smtClean="0">
                <a:solidFill>
                  <a:srgbClr val="004821"/>
                </a:solidFill>
              </a:rPr>
              <a:t>Gilʽad</a:t>
            </a:r>
            <a:r>
              <a:rPr lang="en-ZA" i="1" dirty="0" smtClean="0">
                <a:solidFill>
                  <a:srgbClr val="004821"/>
                </a:solidFill>
              </a:rPr>
              <a:t>̱ as far as Dan, and all Naphtali and the land of </a:t>
            </a:r>
            <a:r>
              <a:rPr lang="en-ZA" i="1" dirty="0" err="1" smtClean="0">
                <a:solidFill>
                  <a:srgbClr val="004821"/>
                </a:solidFill>
              </a:rPr>
              <a:t>Ephrayim</a:t>
            </a:r>
            <a:r>
              <a:rPr lang="en-ZA" i="1" dirty="0" smtClean="0">
                <a:solidFill>
                  <a:srgbClr val="004821"/>
                </a:solidFill>
              </a:rPr>
              <a:t> and </a:t>
            </a:r>
            <a:r>
              <a:rPr lang="en-ZA" i="1" dirty="0" err="1" smtClean="0">
                <a:solidFill>
                  <a:srgbClr val="004821"/>
                </a:solidFill>
              </a:rPr>
              <a:t>Menashsheh</a:t>
            </a:r>
            <a:r>
              <a:rPr lang="en-ZA" i="1" dirty="0" smtClean="0">
                <a:solidFill>
                  <a:srgbClr val="004821"/>
                </a:solidFill>
              </a:rPr>
              <a:t>, all the land of </a:t>
            </a:r>
            <a:r>
              <a:rPr lang="en-ZA" i="1" dirty="0" err="1" smtClean="0">
                <a:solidFill>
                  <a:srgbClr val="004821"/>
                </a:solidFill>
              </a:rPr>
              <a:t>Yehuḏah</a:t>
            </a:r>
            <a:r>
              <a:rPr lang="en-ZA" i="1" dirty="0" smtClean="0">
                <a:solidFill>
                  <a:srgbClr val="004821"/>
                </a:solidFill>
              </a:rPr>
              <a:t> as far as the Western Sea, </a:t>
            </a:r>
            <a:r>
              <a:rPr lang="en-US" b="1" i="1" dirty="0" smtClean="0">
                <a:solidFill>
                  <a:srgbClr val="004821"/>
                </a:solidFill>
              </a:rPr>
              <a:t>(Deuteronomy 34:1-2)</a:t>
            </a:r>
          </a:p>
          <a:p>
            <a:r>
              <a:rPr lang="en-ZA" dirty="0" smtClean="0"/>
              <a:t>Moses saw a panorama of Israel’s future territory from Mount Nebo. Some parts of the land are not viewable from this mountain. The verse actually tells us that </a:t>
            </a:r>
            <a:r>
              <a:rPr lang="he-IL" dirty="0" smtClean="0"/>
              <a:t>יהוה</a:t>
            </a:r>
            <a:r>
              <a:rPr lang="en-ZA" dirty="0" smtClean="0"/>
              <a:t> showed him, thereby giving him a perspective that otherwise would have been impossible. So since </a:t>
            </a:r>
            <a:r>
              <a:rPr lang="he-IL" dirty="0" smtClean="0"/>
              <a:t>יהוה</a:t>
            </a:r>
            <a:r>
              <a:rPr lang="en-ZA" dirty="0" smtClean="0"/>
              <a:t> was giving him eyes to see, which can also imply a spiritual vision, what else might Moses have actually perceived? </a:t>
            </a:r>
          </a:p>
          <a:p>
            <a:r>
              <a:rPr lang="en-ZA" dirty="0" smtClean="0"/>
              <a:t>There is a phrase in Deuteronomy 34:2: </a:t>
            </a:r>
            <a:r>
              <a:rPr lang="en-ZA" dirty="0" smtClean="0">
                <a:solidFill>
                  <a:srgbClr val="004821"/>
                </a:solidFill>
              </a:rPr>
              <a:t>“</a:t>
            </a:r>
            <a:r>
              <a:rPr lang="en-ZA" i="1" dirty="0" smtClean="0">
                <a:solidFill>
                  <a:srgbClr val="004821"/>
                </a:solidFill>
              </a:rPr>
              <a:t>the western sea” </a:t>
            </a:r>
            <a:r>
              <a:rPr lang="en-ZA" dirty="0" smtClean="0"/>
              <a:t>that can also be interpreted – the last day (Nehemiah 8:18). Insert that interpretation back into the verse and you see that </a:t>
            </a:r>
            <a:r>
              <a:rPr lang="he-IL" dirty="0" smtClean="0"/>
              <a:t>יהוה</a:t>
            </a:r>
            <a:r>
              <a:rPr lang="en-ZA" dirty="0" smtClean="0"/>
              <a:t> showed him all the land….</a:t>
            </a:r>
            <a:r>
              <a:rPr lang="en-ZA" i="1" dirty="0" smtClean="0">
                <a:solidFill>
                  <a:srgbClr val="004821"/>
                </a:solidFill>
              </a:rPr>
              <a:t>as far as the last day.</a:t>
            </a:r>
          </a:p>
          <a:p>
            <a:endParaRPr lang="en-US" dirty="0" smtClean="0">
              <a:solidFill>
                <a:srgbClr val="004821"/>
              </a:solidFill>
            </a:endParaRP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71</a:t>
            </a:fld>
            <a:endParaRPr lang="en-ZA"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SERVANT OF </a:t>
            </a:r>
            <a:r>
              <a:rPr lang="he-IL" sz="5400" dirty="0" smtClean="0">
                <a:effectLst/>
              </a:rPr>
              <a:t>יהוה</a:t>
            </a:r>
            <a:endParaRPr lang="en-ZA" dirty="0">
              <a:effectLst/>
            </a:endParaRPr>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a:t>
            </a:r>
            <a:r>
              <a:rPr lang="en-ZA" i="1" dirty="0" err="1" smtClean="0">
                <a:solidFill>
                  <a:srgbClr val="004821"/>
                </a:solidFill>
              </a:rPr>
              <a:t>Mosheh</a:t>
            </a:r>
            <a:r>
              <a:rPr lang="en-ZA" i="1" dirty="0" smtClean="0">
                <a:solidFill>
                  <a:srgbClr val="004821"/>
                </a:solidFill>
              </a:rPr>
              <a:t> the servant of </a:t>
            </a:r>
            <a:r>
              <a:rPr lang="he-IL" i="1" dirty="0" smtClean="0">
                <a:solidFill>
                  <a:srgbClr val="004821"/>
                </a:solidFill>
              </a:rPr>
              <a:t>יהוה</a:t>
            </a:r>
            <a:r>
              <a:rPr lang="en-ZA" i="1" dirty="0" smtClean="0">
                <a:solidFill>
                  <a:srgbClr val="004821"/>
                </a:solidFill>
              </a:rPr>
              <a:t> died there in the land of </a:t>
            </a:r>
            <a:r>
              <a:rPr lang="en-ZA" i="1" dirty="0" err="1" smtClean="0">
                <a:solidFill>
                  <a:srgbClr val="004821"/>
                </a:solidFill>
              </a:rPr>
              <a:t>Mo’ab</a:t>
            </a:r>
            <a:r>
              <a:rPr lang="en-ZA" i="1" dirty="0" smtClean="0">
                <a:solidFill>
                  <a:srgbClr val="004821"/>
                </a:solidFill>
              </a:rPr>
              <a:t>̱, according to the mouth of </a:t>
            </a:r>
            <a:r>
              <a:rPr lang="he-IL" i="1" dirty="0" smtClean="0">
                <a:solidFill>
                  <a:srgbClr val="004821"/>
                </a:solidFill>
              </a:rPr>
              <a:t>יהוה</a:t>
            </a:r>
            <a:r>
              <a:rPr lang="en-US" i="1" dirty="0" smtClean="0">
                <a:solidFill>
                  <a:srgbClr val="004821"/>
                </a:solidFill>
              </a:rPr>
              <a:t>. </a:t>
            </a:r>
            <a:r>
              <a:rPr lang="en-US" b="1" i="1" dirty="0" smtClean="0">
                <a:solidFill>
                  <a:srgbClr val="004821"/>
                </a:solidFill>
              </a:rPr>
              <a:t>(Deuteronomy 34:5)</a:t>
            </a:r>
          </a:p>
          <a:p>
            <a:r>
              <a:rPr lang="en-ZA" dirty="0" smtClean="0"/>
              <a:t>It is no surprise to us that Moses is called the </a:t>
            </a:r>
            <a:r>
              <a:rPr lang="en-ZA" i="1" dirty="0" smtClean="0"/>
              <a:t>“servant of </a:t>
            </a:r>
            <a:r>
              <a:rPr lang="he-IL" i="1" dirty="0" smtClean="0"/>
              <a:t>יהוה</a:t>
            </a:r>
            <a:r>
              <a:rPr lang="en-ZA" i="1" dirty="0" smtClean="0"/>
              <a:t>”. </a:t>
            </a:r>
            <a:r>
              <a:rPr lang="en-ZA" dirty="0" smtClean="0"/>
              <a:t>Yet this is the very first time in the Torah that he is given this title. The word for servant literally means “</a:t>
            </a:r>
            <a:r>
              <a:rPr lang="en-ZA" i="1" dirty="0" smtClean="0"/>
              <a:t>slave”. </a:t>
            </a:r>
            <a:r>
              <a:rPr lang="en-ZA" dirty="0" smtClean="0"/>
              <a:t>Moses was designated to be the property of His Master with no identity of his own. He lived his life devoted to the one he loved. It was most likely Joshua (</a:t>
            </a:r>
            <a:r>
              <a:rPr lang="he-IL" dirty="0" smtClean="0"/>
              <a:t>יהושע</a:t>
            </a:r>
            <a:r>
              <a:rPr lang="en-ZA" dirty="0" smtClean="0"/>
              <a:t> type) who penned these final words of the Torah. It was the highest possible compliment that could have been paid to Moses to call him a servant of </a:t>
            </a:r>
            <a:r>
              <a:rPr lang="he-IL" dirty="0" smtClean="0"/>
              <a:t>יהוה</a:t>
            </a:r>
            <a:r>
              <a:rPr lang="en-ZA" dirty="0" smtClean="0"/>
              <a:t>. The same words were said about </a:t>
            </a:r>
            <a:r>
              <a:rPr lang="he-IL" dirty="0" smtClean="0"/>
              <a:t>יהושע </a:t>
            </a:r>
            <a:r>
              <a:rPr lang="en-ZA" dirty="0" smtClean="0"/>
              <a:t>: </a:t>
            </a:r>
          </a:p>
          <a:p>
            <a:pPr algn="ctr"/>
            <a:r>
              <a:rPr lang="en-ZA" i="1" dirty="0" smtClean="0">
                <a:solidFill>
                  <a:srgbClr val="004821"/>
                </a:solidFill>
              </a:rPr>
              <a:t>who, being in the form of Elohim, did not regard equality with Elohim a matter to be grasped, but emptied Himself, taking the form of a servant, and came to be in the likeness of men. And having been found in fashion as a man, He humbled Himself and became obedient unto death, death even of a stake. </a:t>
            </a:r>
            <a:r>
              <a:rPr lang="en-ZA" b="1" i="1" dirty="0" smtClean="0">
                <a:solidFill>
                  <a:srgbClr val="004821"/>
                </a:solidFill>
              </a:rPr>
              <a:t>(Philippians 2:6-8)</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72</a:t>
            </a:fld>
            <a:endParaRPr lang="en-ZA"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MOSE WAS NOT SICK</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a:t>
            </a:r>
            <a:r>
              <a:rPr lang="en-ZA" i="1" dirty="0" err="1" smtClean="0">
                <a:solidFill>
                  <a:srgbClr val="004821"/>
                </a:solidFill>
              </a:rPr>
              <a:t>Mosheh</a:t>
            </a:r>
            <a:r>
              <a:rPr lang="en-ZA" i="1" dirty="0" smtClean="0">
                <a:solidFill>
                  <a:srgbClr val="004821"/>
                </a:solidFill>
              </a:rPr>
              <a:t> was one hundred and twenty years old when he died. His eyes were not dim nor his freshness gone. </a:t>
            </a:r>
            <a:r>
              <a:rPr lang="en-ZA" b="1" i="1" dirty="0" smtClean="0">
                <a:solidFill>
                  <a:srgbClr val="004821"/>
                </a:solidFill>
              </a:rPr>
              <a:t>(Deuteronomy 34:7)</a:t>
            </a:r>
          </a:p>
          <a:p>
            <a:r>
              <a:rPr lang="en-ZA" dirty="0" smtClean="0"/>
              <a:t>Moses was not sick or weak when he died. Yet it was part of the plan that Moses would have to die before Israel could enter the Promised Land. </a:t>
            </a:r>
          </a:p>
          <a:p>
            <a:pPr algn="ctr"/>
            <a:r>
              <a:rPr lang="en-ZA" i="1" dirty="0" smtClean="0">
                <a:solidFill>
                  <a:srgbClr val="004821"/>
                </a:solidFill>
              </a:rPr>
              <a:t>“</a:t>
            </a:r>
            <a:r>
              <a:rPr lang="he-IL" i="1" dirty="0" smtClean="0">
                <a:solidFill>
                  <a:srgbClr val="004821"/>
                </a:solidFill>
              </a:rPr>
              <a:t>יהוה</a:t>
            </a:r>
            <a:r>
              <a:rPr lang="en-ZA" i="1" dirty="0" smtClean="0">
                <a:solidFill>
                  <a:srgbClr val="004821"/>
                </a:solidFill>
              </a:rPr>
              <a:t> your Elohim shall raise up for you a Prophet like me from your midst, from your brothers. Listen to Him</a:t>
            </a:r>
            <a:r>
              <a:rPr lang="en-ZA" b="1" i="1" dirty="0" smtClean="0">
                <a:solidFill>
                  <a:srgbClr val="004821"/>
                </a:solidFill>
              </a:rPr>
              <a:t>, </a:t>
            </a:r>
            <a:r>
              <a:rPr lang="en-US" b="1" i="1" dirty="0" smtClean="0">
                <a:solidFill>
                  <a:srgbClr val="004821"/>
                </a:solidFill>
              </a:rPr>
              <a:t>(Deuteronomy 18:15)</a:t>
            </a:r>
          </a:p>
          <a:p>
            <a:r>
              <a:rPr lang="en-ZA" dirty="0" smtClean="0"/>
              <a:t>This Prophet, who is our </a:t>
            </a:r>
            <a:r>
              <a:rPr lang="en-ZA" dirty="0" err="1" smtClean="0"/>
              <a:t>Adonai</a:t>
            </a:r>
            <a:r>
              <a:rPr lang="en-ZA" dirty="0" smtClean="0"/>
              <a:t> and Messiah </a:t>
            </a:r>
            <a:r>
              <a:rPr lang="he-IL" dirty="0" smtClean="0"/>
              <a:t>יהושע</a:t>
            </a:r>
            <a:r>
              <a:rPr lang="en-ZA" dirty="0" smtClean="0"/>
              <a:t>, also had to suffer death before His people would be able to enter the Promised Land and claim the promises. The same applies to us before we can enter the promised land. </a:t>
            </a:r>
          </a:p>
          <a:p>
            <a:pPr algn="ctr"/>
            <a:r>
              <a:rPr lang="en-ZA" i="1" dirty="0" smtClean="0">
                <a:solidFill>
                  <a:srgbClr val="004821"/>
                </a:solidFill>
              </a:rPr>
              <a:t>“I have been impaled with Messiah, and I no longer live, but Messiah lives in me. And that which I now live in the flesh I live by belief in the Son of Elohim, who loved me and gave Himself for me. </a:t>
            </a:r>
            <a:r>
              <a:rPr lang="en-ZA" b="1" i="1" dirty="0" smtClean="0">
                <a:solidFill>
                  <a:srgbClr val="004821"/>
                </a:solidFill>
              </a:rPr>
              <a:t>(Galatians 2:20)</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73</a:t>
            </a:fld>
            <a:endParaRPr lang="en-ZA"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SUMMARY</a:t>
            </a:r>
            <a:endParaRPr lang="en-ZA" dirty="0"/>
          </a:p>
        </p:txBody>
      </p:sp>
      <p:sp>
        <p:nvSpPr>
          <p:cNvPr id="3" name="Content Placeholder 2"/>
          <p:cNvSpPr>
            <a:spLocks noGrp="1"/>
          </p:cNvSpPr>
          <p:nvPr>
            <p:ph idx="1"/>
          </p:nvPr>
        </p:nvSpPr>
        <p:spPr/>
        <p:txBody>
          <a:bodyPr>
            <a:normAutofit/>
          </a:bodyPr>
          <a:lstStyle/>
          <a:p>
            <a:r>
              <a:rPr lang="en-ZA" dirty="0" smtClean="0"/>
              <a:t>The first letter of the Torah is a: </a:t>
            </a:r>
          </a:p>
          <a:p>
            <a:pPr algn="ctr"/>
            <a:r>
              <a:rPr lang="he-IL" dirty="0" smtClean="0">
                <a:solidFill>
                  <a:srgbClr val="004821"/>
                </a:solidFill>
              </a:rPr>
              <a:t>ב</a:t>
            </a:r>
            <a:r>
              <a:rPr lang="en-ZA" dirty="0" smtClean="0">
                <a:solidFill>
                  <a:srgbClr val="004821"/>
                </a:solidFill>
              </a:rPr>
              <a:t> (bet)</a:t>
            </a:r>
          </a:p>
          <a:p>
            <a:r>
              <a:rPr lang="en-ZA" dirty="0" smtClean="0"/>
              <a:t>It is a picture of a </a:t>
            </a:r>
            <a:r>
              <a:rPr lang="en-ZA" i="1" dirty="0" smtClean="0"/>
              <a:t>“house”. </a:t>
            </a:r>
            <a:r>
              <a:rPr lang="en-ZA" dirty="0" smtClean="0"/>
              <a:t>The last word of the Torah is </a:t>
            </a:r>
          </a:p>
          <a:p>
            <a:pPr algn="ctr"/>
            <a:r>
              <a:rPr lang="he-IL" dirty="0" smtClean="0">
                <a:solidFill>
                  <a:srgbClr val="004821"/>
                </a:solidFill>
              </a:rPr>
              <a:t>ישׂראל</a:t>
            </a:r>
            <a:r>
              <a:rPr lang="en-ZA" dirty="0" smtClean="0">
                <a:solidFill>
                  <a:srgbClr val="004821"/>
                </a:solidFill>
              </a:rPr>
              <a:t> (Israel)</a:t>
            </a:r>
          </a:p>
          <a:p>
            <a:r>
              <a:rPr lang="en-ZA" dirty="0" smtClean="0"/>
              <a:t>A house is a Hebraic picture of a family. Israel is that bride chosen to dwell in His house. That is the story of Torah. </a:t>
            </a:r>
          </a:p>
          <a:p>
            <a:r>
              <a:rPr lang="en-ZA" dirty="0" smtClean="0"/>
              <a:t>The first and last letters of the Torah</a:t>
            </a:r>
          </a:p>
          <a:p>
            <a:pPr algn="ctr"/>
            <a:r>
              <a:rPr lang="he-IL" dirty="0" smtClean="0">
                <a:solidFill>
                  <a:srgbClr val="004821"/>
                </a:solidFill>
              </a:rPr>
              <a:t>ב</a:t>
            </a:r>
            <a:r>
              <a:rPr lang="en-ZA" dirty="0" smtClean="0">
                <a:solidFill>
                  <a:srgbClr val="004821"/>
                </a:solidFill>
              </a:rPr>
              <a:t> </a:t>
            </a:r>
            <a:r>
              <a:rPr lang="he-IL" dirty="0" smtClean="0">
                <a:solidFill>
                  <a:srgbClr val="004821"/>
                </a:solidFill>
              </a:rPr>
              <a:t>ל</a:t>
            </a:r>
            <a:r>
              <a:rPr lang="en-ZA" dirty="0" smtClean="0">
                <a:solidFill>
                  <a:srgbClr val="004821"/>
                </a:solidFill>
              </a:rPr>
              <a:t> (</a:t>
            </a:r>
            <a:r>
              <a:rPr lang="en-ZA" dirty="0" err="1" smtClean="0">
                <a:solidFill>
                  <a:srgbClr val="004821"/>
                </a:solidFill>
              </a:rPr>
              <a:t>lev</a:t>
            </a:r>
            <a:r>
              <a:rPr lang="en-ZA" dirty="0" smtClean="0">
                <a:solidFill>
                  <a:srgbClr val="004821"/>
                </a:solidFill>
              </a:rPr>
              <a:t>) </a:t>
            </a:r>
          </a:p>
          <a:p>
            <a:r>
              <a:rPr lang="en-ZA" dirty="0" smtClean="0"/>
              <a:t>That means heart. Torah is the revelation of the heart of the Father. And for some unknown reason, He has chosen us to dwell in His House. Our own hearts need to respond to that undeserved and incredible gift of love!</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74</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38092</TotalTime>
  <Words>12838</Words>
  <Application>Microsoft Office PowerPoint</Application>
  <PresentationFormat>On-screen Show (4:3)</PresentationFormat>
  <Paragraphs>587</Paragraphs>
  <Slides>74</Slides>
  <Notes>53</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Slide 1</vt:lpstr>
      <vt:lpstr>RECOGNITION</vt:lpstr>
      <vt:lpstr>V'ZOT HABERACHAH “This is the blessing”</vt:lpstr>
      <vt:lpstr>BLESSING</vt:lpstr>
      <vt:lpstr>THE MAN OF ELOHIM</vt:lpstr>
      <vt:lpstr>ASSEMBLY</vt:lpstr>
      <vt:lpstr>BLESSINGS</vt:lpstr>
      <vt:lpstr>REUBEN (Ruby) </vt:lpstr>
      <vt:lpstr>LIFE</vt:lpstr>
      <vt:lpstr>WALKING SUBMITTED</vt:lpstr>
      <vt:lpstr>LACK OF SUBMISSION</vt:lpstr>
      <vt:lpstr>SUBMIT TO GOD </vt:lpstr>
      <vt:lpstr> JUDAH (Turquoise) </vt:lpstr>
      <vt:lpstr>MAIN TRIBE</vt:lpstr>
      <vt:lpstr>JACOBS PROPHECY</vt:lpstr>
      <vt:lpstr>JACOBS PROPHECY</vt:lpstr>
      <vt:lpstr>INSTRUCTION</vt:lpstr>
      <vt:lpstr>LEVI (Emerald) </vt:lpstr>
      <vt:lpstr>SHINE LIGHT</vt:lpstr>
      <vt:lpstr>PROTECTING THEIR WALK</vt:lpstr>
      <vt:lpstr>NEW TESTAMENT BLESSING </vt:lpstr>
      <vt:lpstr>LIVING IN THE LIGHT </vt:lpstr>
      <vt:lpstr>BENJAMIN (Jasper) </vt:lpstr>
      <vt:lpstr>SHARING THE SPOIL</vt:lpstr>
      <vt:lpstr>SONS OF MY RIGHT HAND</vt:lpstr>
      <vt:lpstr>WARRIORS</vt:lpstr>
      <vt:lpstr>JOSEPH (Onyx) </vt:lpstr>
      <vt:lpstr>THE VINE</vt:lpstr>
      <vt:lpstr>SEPERATED</vt:lpstr>
      <vt:lpstr>ZEALOUS</vt:lpstr>
      <vt:lpstr>ZEBULUN (Beryl) </vt:lpstr>
      <vt:lpstr>SCRIBE</vt:lpstr>
      <vt:lpstr>REVERENCE</vt:lpstr>
      <vt:lpstr>REVERE HIS NAME</vt:lpstr>
      <vt:lpstr>ISSACHAR (Amethyst) </vt:lpstr>
      <vt:lpstr>BLESSING</vt:lpstr>
      <vt:lpstr>SABBATH AND BURDENS</vt:lpstr>
      <vt:lpstr>TO YOKE TOGETHER</vt:lpstr>
      <vt:lpstr>BECOME ONE </vt:lpstr>
      <vt:lpstr>GAD (Jacinth) </vt:lpstr>
      <vt:lpstr>BABYLONIAN GAD</vt:lpstr>
      <vt:lpstr>SHIELD AND SWORD </vt:lpstr>
      <vt:lpstr>ONLY REASON FOR DEATH</vt:lpstr>
      <vt:lpstr>DAN (Sapphire) </vt:lpstr>
      <vt:lpstr>SONS OF DAN</vt:lpstr>
      <vt:lpstr>APPROVED BY GOD</vt:lpstr>
      <vt:lpstr>JUDGED BY THE WORD</vt:lpstr>
      <vt:lpstr>NAPHTALI (Diamond) </vt:lpstr>
      <vt:lpstr>DISOBEDIENCE /OBEDIENCE</vt:lpstr>
      <vt:lpstr>GREAT STRUGGLE</vt:lpstr>
      <vt:lpstr>OUR STRENGTH</vt:lpstr>
      <vt:lpstr>ASHER (Agate) </vt:lpstr>
      <vt:lpstr>TURN BACK</vt:lpstr>
      <vt:lpstr>WARFARE</vt:lpstr>
      <vt:lpstr>THE FATHER RUNS</vt:lpstr>
      <vt:lpstr>SIMEON (Topaz) </vt:lpstr>
      <vt:lpstr>HISTORY OF SIMEON</vt:lpstr>
      <vt:lpstr>THOMAS BRADFORD part 1</vt:lpstr>
      <vt:lpstr>THOMAS BRADFORD part 2</vt:lpstr>
      <vt:lpstr>THOMAS BRADFORD part 3</vt:lpstr>
      <vt:lpstr>REALITY (TODAY)</vt:lpstr>
      <vt:lpstr>QUALITIES OF THE 12 TRIBES </vt:lpstr>
      <vt:lpstr>12 FOUNDATION STONES </vt:lpstr>
      <vt:lpstr>CORRUPTED QUALITIES</vt:lpstr>
      <vt:lpstr>SATAN’S BREASTPLATE</vt:lpstr>
      <vt:lpstr>MISSING CHARACTERISTICS</vt:lpstr>
      <vt:lpstr>BANISHMENT AND RESTORATION</vt:lpstr>
      <vt:lpstr>RESTORATION AND BANISHMENT</vt:lpstr>
      <vt:lpstr>THE LAND</vt:lpstr>
      <vt:lpstr>1000 YEAR MILLENNIUM</vt:lpstr>
      <vt:lpstr>THE LAST DAY</vt:lpstr>
      <vt:lpstr>SERVANT OF יהוה</vt:lpstr>
      <vt:lpstr>MOSE WAS NOT SICK</vt:lpstr>
      <vt:lpstr>SUMMARY</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Specpipe</cp:lastModifiedBy>
  <cp:revision>961</cp:revision>
  <dcterms:created xsi:type="dcterms:W3CDTF">2010-10-31T07:41:47Z</dcterms:created>
  <dcterms:modified xsi:type="dcterms:W3CDTF">2014-04-27T20:02:35Z</dcterms:modified>
</cp:coreProperties>
</file>